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333" r:id="rId3"/>
    <p:sldId id="257" r:id="rId4"/>
    <p:sldId id="337" r:id="rId5"/>
    <p:sldId id="341" r:id="rId6"/>
    <p:sldId id="342" r:id="rId7"/>
    <p:sldId id="343" r:id="rId8"/>
    <p:sldId id="344" r:id="rId9"/>
    <p:sldId id="345" r:id="rId10"/>
    <p:sldId id="346" r:id="rId11"/>
    <p:sldId id="347" r:id="rId12"/>
    <p:sldId id="349" r:id="rId13"/>
    <p:sldId id="350" r:id="rId14"/>
    <p:sldId id="352" r:id="rId15"/>
    <p:sldId id="353" r:id="rId16"/>
    <p:sldId id="354" r:id="rId17"/>
    <p:sldId id="355" r:id="rId18"/>
    <p:sldId id="356" r:id="rId19"/>
    <p:sldId id="357" r:id="rId20"/>
    <p:sldId id="358" r:id="rId21"/>
    <p:sldId id="359" r:id="rId22"/>
    <p:sldId id="360" r:id="rId23"/>
    <p:sldId id="361" r:id="rId24"/>
    <p:sldId id="362" r:id="rId25"/>
    <p:sldId id="363" r:id="rId26"/>
    <p:sldId id="364" r:id="rId27"/>
    <p:sldId id="365" r:id="rId28"/>
    <p:sldId id="366" r:id="rId29"/>
    <p:sldId id="367" r:id="rId30"/>
    <p:sldId id="368" r:id="rId31"/>
    <p:sldId id="369" r:id="rId32"/>
    <p:sldId id="373" r:id="rId33"/>
    <p:sldId id="370" r:id="rId34"/>
    <p:sldId id="371" r:id="rId35"/>
    <p:sldId id="372" r:id="rId36"/>
    <p:sldId id="338" r:id="rId37"/>
    <p:sldId id="33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77" d="100"/>
          <a:sy n="77" d="100"/>
        </p:scale>
        <p:origin x="-129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29/05/2014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12</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13</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14</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15</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16</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dirty="0" smtClean="0"/>
              <a:t>Monetary policy is directed to achieving this objective and providing a framework for non-inflationary economic growth. As in most other developed countries, monetary policy usually operates in the UK through influencing the price of money – the interest rate. However, in March 2009 the Bank's Monetary Policy Committee announced that in addition to setting Bank Rate, it would start to inject money directly into the economy by purchasing assets - often known as quantitative easing. This means that the instrument of monetary policy shifts towards the quantity of money provided rather than its price.</a:t>
            </a:r>
          </a:p>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17</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18</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19</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20</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FAB1D2D-DAE2-4786-B808-224FF45EE3EF}" type="slidenum">
              <a:rPr lang="en-GB"/>
              <a:pPr fontAlgn="base">
                <a:spcBef>
                  <a:spcPct val="0"/>
                </a:spcBef>
                <a:spcAft>
                  <a:spcPct val="0"/>
                </a:spcAft>
              </a:pPr>
              <a:t>4</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22</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23</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24</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25</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26</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27</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28</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29</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30</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31</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5</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32</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33</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34</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35</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DC44799-C401-4289-A82B-1B3E7E6A3058}" type="slidenum">
              <a:rPr lang="en-GB"/>
              <a:pPr fontAlgn="base">
                <a:spcBef>
                  <a:spcPct val="0"/>
                </a:spcBef>
                <a:spcAft>
                  <a:spcPct val="0"/>
                </a:spcAft>
              </a:pPr>
              <a:t>36</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DC44799-C401-4289-A82B-1B3E7E6A3058}" type="slidenum">
              <a:rPr lang="en-GB"/>
              <a:pPr fontAlgn="base">
                <a:spcBef>
                  <a:spcPct val="0"/>
                </a:spcBef>
                <a:spcAft>
                  <a:spcPct val="0"/>
                </a:spcAft>
              </a:pPr>
              <a:t>37</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6</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7</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8</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9</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10</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5.xml"/><Relationship Id="rId3" Type="http://schemas.openxmlformats.org/officeDocument/2006/relationships/slide" Target="../slides/slide2.xml"/><Relationship Id="rId7" Type="http://schemas.openxmlformats.org/officeDocument/2006/relationships/slide" Target="../slides/slide33.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26.xml"/><Relationship Id="rId5" Type="http://schemas.openxmlformats.org/officeDocument/2006/relationships/slide" Target="../slides/slide18.xml"/><Relationship Id="rId4" Type="http://schemas.openxmlformats.org/officeDocument/2006/relationships/slide" Target="../slides/slide3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29/05/2014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5"/>
            <a:ext cx="8784976" cy="5472608"/>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Round Same Side Corner Rectangle 7">
            <a:hlinkClick r:id="rId2" action="ppaction://hlinksldjump"/>
          </p:cNvPr>
          <p:cNvSpPr/>
          <p:nvPr userDrawn="1"/>
        </p:nvSpPr>
        <p:spPr>
          <a:xfrm>
            <a:off x="35496" y="656996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userDrawn="1"/>
        </p:nvSpPr>
        <p:spPr>
          <a:xfrm>
            <a:off x="4242683"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2"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7"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8"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29/05/2014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29/05/2014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29/05/2014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29/05/2014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4.xml"/><Relationship Id="rId7" Type="http://schemas.openxmlformats.org/officeDocument/2006/relationships/slide" Target="slide30.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26.xml"/><Relationship Id="rId4" Type="http://schemas.openxmlformats.org/officeDocument/2006/relationships/slide" Target="slide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en.wikipedia.org/wiki/Consumption_(economics)" TargetMode="External"/><Relationship Id="rId7" Type="http://schemas.openxmlformats.org/officeDocument/2006/relationships/hyperlink" Target="http://en.wikipedia.org/wiki/Import"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en.wikipedia.org/wiki/Export" TargetMode="External"/><Relationship Id="rId5" Type="http://schemas.openxmlformats.org/officeDocument/2006/relationships/hyperlink" Target="http://en.wikipedia.org/wiki/Government_spending" TargetMode="External"/><Relationship Id="rId4" Type="http://schemas.openxmlformats.org/officeDocument/2006/relationships/hyperlink" Target="http://en.wikipedia.org/wiki/Gross_private_domestic_investment"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32.xml"/><Relationship Id="rId7" Type="http://schemas.openxmlformats.org/officeDocument/2006/relationships/slide" Target="slide3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34.xml"/><Relationship Id="rId4" Type="http://schemas.openxmlformats.org/officeDocument/2006/relationships/slide" Target="slide3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7.xml"/><Relationship Id="rId3" Type="http://schemas.openxmlformats.org/officeDocument/2006/relationships/slide" Target="slide7.xml"/><Relationship Id="rId7" Type="http://schemas.openxmlformats.org/officeDocument/2006/relationships/slide" Target="slide37.xml"/><Relationship Id="rId12" Type="http://schemas.openxmlformats.org/officeDocument/2006/relationships/slide" Target="slide1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31.xml"/><Relationship Id="rId11" Type="http://schemas.openxmlformats.org/officeDocument/2006/relationships/slide" Target="slide12.xml"/><Relationship Id="rId5" Type="http://schemas.openxmlformats.org/officeDocument/2006/relationships/slide" Target="slide23.xml"/><Relationship Id="rId15" Type="http://schemas.openxmlformats.org/officeDocument/2006/relationships/slide" Target="slide20.xml"/><Relationship Id="rId10" Type="http://schemas.openxmlformats.org/officeDocument/2006/relationships/slide" Target="slide11.xml"/><Relationship Id="rId4" Type="http://schemas.openxmlformats.org/officeDocument/2006/relationships/slide" Target="slide8.xml"/><Relationship Id="rId9" Type="http://schemas.openxmlformats.org/officeDocument/2006/relationships/slide" Target="slide10.xml"/><Relationship Id="rId14" Type="http://schemas.openxmlformats.org/officeDocument/2006/relationships/slide" Target="slide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nvestopedia.com/terms/g/gdp.as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61237" y="4293096"/>
            <a:ext cx="7282763" cy="954107"/>
          </a:xfrm>
          <a:prstGeom prst="rect">
            <a:avLst/>
          </a:prstGeom>
          <a:noFill/>
        </p:spPr>
        <p:txBody>
          <a:bodyPr wrap="none" rtlCol="0">
            <a:spAutoFit/>
          </a:bodyPr>
          <a:lstStyle/>
          <a:p>
            <a:pPr algn="r"/>
            <a:r>
              <a:rPr lang="en-GB" sz="2800" b="1" dirty="0" smtClean="0"/>
              <a:t>LO3 - </a:t>
            </a:r>
            <a:r>
              <a:rPr lang="en-GB" sz="2800" dirty="0" smtClean="0"/>
              <a:t>Know </a:t>
            </a:r>
            <a:r>
              <a:rPr lang="en-GB" sz="2800" dirty="0"/>
              <a:t>the impact of the economic </a:t>
            </a:r>
            <a:r>
              <a:rPr lang="en-GB" sz="2800" dirty="0" smtClean="0"/>
              <a:t/>
            </a:r>
            <a:br>
              <a:rPr lang="en-GB" sz="2800" dirty="0" smtClean="0"/>
            </a:br>
            <a:r>
              <a:rPr lang="en-GB" sz="2800" dirty="0" smtClean="0"/>
              <a:t>environment </a:t>
            </a:r>
            <a:r>
              <a:rPr lang="en-GB" sz="2800" dirty="0"/>
              <a:t>on </a:t>
            </a:r>
            <a:r>
              <a:rPr lang="en-GB" sz="2800" dirty="0" smtClean="0"/>
              <a:t>businesses</a:t>
            </a:r>
            <a:endParaRPr lang="en-GB" sz="2800" dirty="0"/>
          </a:p>
        </p:txBody>
      </p:sp>
      <p:sp>
        <p:nvSpPr>
          <p:cNvPr id="7" name="Title 1"/>
          <p:cNvSpPr txBox="1">
            <a:spLocks/>
          </p:cNvSpPr>
          <p:nvPr/>
        </p:nvSpPr>
        <p:spPr>
          <a:xfrm>
            <a:off x="983282" y="764704"/>
            <a:ext cx="7772400" cy="1440160"/>
          </a:xfrm>
          <a:prstGeom prst="rect">
            <a:avLst/>
          </a:prstGeom>
        </p:spPr>
        <p:txBody>
          <a:bodyPr vert="horz" anchor="b">
            <a:normAutofit/>
            <a:scene3d>
              <a:camera prst="orthographicFront"/>
              <a:lightRig rig="soft" dir="t"/>
            </a:scene3d>
            <a:sp3d prstMaterial="softEdge">
              <a:bevelT w="25400" h="25400"/>
            </a:sp3d>
          </a:bodyPr>
          <a:lstStyle>
            <a:lvl1pPr algn="r" rtl="0" eaLnBrk="1" latinLnBrk="0" hangingPunct="1">
              <a:spcBef>
                <a:spcPct val="0"/>
              </a:spcBef>
              <a:buNone/>
              <a:defRPr kumimoji="0" sz="48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mtClean="0"/>
              <a:t>Unit 29</a:t>
            </a:r>
            <a:endParaRPr lang="en-GB" dirty="0"/>
          </a:p>
        </p:txBody>
      </p:sp>
      <p:sp>
        <p:nvSpPr>
          <p:cNvPr id="8" name="Subtitle 2"/>
          <p:cNvSpPr txBox="1">
            <a:spLocks/>
          </p:cNvSpPr>
          <p:nvPr/>
        </p:nvSpPr>
        <p:spPr>
          <a:xfrm>
            <a:off x="1081844" y="2408694"/>
            <a:ext cx="7772400" cy="1524362"/>
          </a:xfrm>
          <a:prstGeom prst="rect">
            <a:avLst/>
          </a:prstGeom>
        </p:spPr>
        <p:txBody>
          <a:bodyPr vert="horz" wrap="none" lIns="45720" rIns="45720">
            <a:noAutofit/>
          </a:bodyPr>
          <a:lstStyle>
            <a:lvl1pPr marL="0" marR="64008" indent="0" algn="r" rtl="0" eaLnBrk="1" latinLnBrk="0" hangingPunct="1">
              <a:spcBef>
                <a:spcPts val="400"/>
              </a:spcBef>
              <a:spcAft>
                <a:spcPts val="0"/>
              </a:spcAft>
              <a:buClr>
                <a:schemeClr val="accent1"/>
              </a:buClr>
              <a:buSzPct val="68000"/>
              <a:buFont typeface="Wingdings 3"/>
              <a:buNone/>
              <a:defRPr kumimoji="0" sz="2700" kern="1200">
                <a:solidFill>
                  <a:schemeClr val="tx2"/>
                </a:solidFill>
                <a:latin typeface="+mn-lt"/>
                <a:ea typeface="+mn-ea"/>
                <a:cs typeface="+mn-cs"/>
              </a:defRPr>
            </a:lvl1pPr>
            <a:lvl2pPr marL="457200" indent="0" algn="ctr" rtl="0" eaLnBrk="1" latinLnBrk="0" hangingPunct="1">
              <a:spcBef>
                <a:spcPts val="324"/>
              </a:spcBef>
              <a:buClr>
                <a:schemeClr val="accent1"/>
              </a:buClr>
              <a:buFont typeface="Verdana"/>
              <a:buNone/>
              <a:defRPr kumimoji="0" sz="2300" kern="1200">
                <a:solidFill>
                  <a:schemeClr val="tx1"/>
                </a:solidFill>
                <a:latin typeface="+mn-lt"/>
                <a:ea typeface="+mn-ea"/>
                <a:cs typeface="+mn-cs"/>
              </a:defRPr>
            </a:lvl2pPr>
            <a:lvl3pPr marL="914400" indent="0" algn="ctr" rtl="0" eaLnBrk="1" latinLnBrk="0" hangingPunct="1">
              <a:spcBef>
                <a:spcPts val="350"/>
              </a:spcBef>
              <a:buClr>
                <a:schemeClr val="accent2"/>
              </a:buClr>
              <a:buSzPct val="100000"/>
              <a:buFont typeface="Wingdings 2"/>
              <a:buNone/>
              <a:defRPr kumimoji="0" sz="2100" kern="1200">
                <a:solidFill>
                  <a:schemeClr val="tx1"/>
                </a:solidFill>
                <a:latin typeface="+mn-lt"/>
                <a:ea typeface="+mn-ea"/>
                <a:cs typeface="+mn-cs"/>
              </a:defRPr>
            </a:lvl3pPr>
            <a:lvl4pPr marL="1371600" indent="0" algn="ctr" rtl="0" eaLnBrk="1" latinLnBrk="0" hangingPunct="1">
              <a:spcBef>
                <a:spcPts val="350"/>
              </a:spcBef>
              <a:buClr>
                <a:schemeClr val="accent2"/>
              </a:buClr>
              <a:buFont typeface="Wingdings 2"/>
              <a:buNone/>
              <a:defRPr kumimoji="0" sz="1900" kern="1200">
                <a:solidFill>
                  <a:schemeClr val="tx1"/>
                </a:solidFill>
                <a:latin typeface="+mn-lt"/>
                <a:ea typeface="+mn-ea"/>
                <a:cs typeface="+mn-cs"/>
              </a:defRPr>
            </a:lvl4pPr>
            <a:lvl5pPr marL="1828800" indent="0" algn="ctr" rtl="0" eaLnBrk="1" latinLnBrk="0" hangingPunct="1">
              <a:spcBef>
                <a:spcPts val="350"/>
              </a:spcBef>
              <a:buClr>
                <a:schemeClr val="accent2"/>
              </a:buClr>
              <a:buFont typeface="Wingdings 2"/>
              <a:buNone/>
              <a:defRPr kumimoji="0" sz="1800"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a:lnSpc>
                <a:spcPct val="120000"/>
              </a:lnSpc>
              <a:spcBef>
                <a:spcPts val="0"/>
              </a:spcBef>
            </a:pPr>
            <a:r>
              <a:rPr lang="en-GB" sz="4800" b="1" dirty="0" smtClean="0"/>
              <a:t>THE BUSINESS</a:t>
            </a:r>
            <a:br>
              <a:rPr lang="en-GB" sz="4800" b="1" dirty="0" smtClean="0"/>
            </a:br>
            <a:r>
              <a:rPr lang="en-GB" sz="4800" b="1" dirty="0" smtClean="0"/>
              <a:t>ENVIRONMENT</a:t>
            </a:r>
            <a:endParaRPr lang="en-GB" sz="21900" dirty="0"/>
          </a:p>
        </p:txBody>
      </p:sp>
      <p:pic>
        <p:nvPicPr>
          <p:cNvPr id="5" name="Picture 4" descr="Business Environment.PNG"/>
          <p:cNvPicPr>
            <a:picLocks noChangeAspect="1"/>
          </p:cNvPicPr>
          <p:nvPr/>
        </p:nvPicPr>
        <p:blipFill>
          <a:blip r:embed="rId3" cstate="print">
            <a:clrChange>
              <a:clrFrom>
                <a:srgbClr val="FFFFFF"/>
              </a:clrFrom>
              <a:clrTo>
                <a:srgbClr val="FFFFFF">
                  <a:alpha val="0"/>
                </a:srgbClr>
              </a:clrTo>
            </a:clrChange>
          </a:blip>
          <a:stretch>
            <a:fillRect/>
          </a:stretch>
        </p:blipFill>
        <p:spPr>
          <a:xfrm>
            <a:off x="179512" y="180206"/>
            <a:ext cx="4219575" cy="37528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544616"/>
          </a:xfrm>
        </p:spPr>
        <p:txBody>
          <a:bodyPr>
            <a:noAutofit/>
          </a:bodyPr>
          <a:lstStyle/>
          <a:p>
            <a:pPr marL="358775" indent="-358775"/>
            <a:r>
              <a:rPr lang="en-GB" sz="1600" dirty="0" smtClean="0"/>
              <a:t>Inflation is a </a:t>
            </a:r>
            <a:r>
              <a:rPr lang="en-GB" sz="1600" b="1" dirty="0" smtClean="0"/>
              <a:t>general rise in prices</a:t>
            </a:r>
            <a:r>
              <a:rPr lang="en-GB" sz="1600" dirty="0" smtClean="0"/>
              <a:t>, or a </a:t>
            </a:r>
            <a:r>
              <a:rPr lang="en-GB" sz="1600" b="1" dirty="0" smtClean="0"/>
              <a:t>fall in the value of money</a:t>
            </a:r>
            <a:r>
              <a:rPr lang="en-GB" sz="1600" dirty="0" smtClean="0"/>
              <a:t>. It means that year after year, £100 buys gradually less and less.</a:t>
            </a:r>
          </a:p>
          <a:p>
            <a:r>
              <a:rPr lang="en-GB" sz="1600" dirty="0" smtClean="0"/>
              <a:t>In simple language, </a:t>
            </a:r>
            <a:r>
              <a:rPr lang="en-GB" sz="1600" b="1" dirty="0" smtClean="0"/>
              <a:t>inflation</a:t>
            </a:r>
            <a:r>
              <a:rPr lang="en-GB" sz="1600" dirty="0" smtClean="0"/>
              <a:t> means rising prices and it shows the increase in cost of living. In economics, </a:t>
            </a:r>
            <a:r>
              <a:rPr lang="en-GB" sz="1600" b="1" dirty="0" smtClean="0"/>
              <a:t>inflation</a:t>
            </a:r>
            <a:r>
              <a:rPr lang="en-GB" sz="1600" dirty="0" smtClean="0"/>
              <a:t> is explained as rise in the general level of prices of goods and services in an economy over a period of time. With the rise in price levels a unit of currency will buy fewer goods and services. As a result, the purchasing power of money will be reduced with inflation. In other words the real value of money will be lost day by day along with inflation.</a:t>
            </a:r>
          </a:p>
          <a:p>
            <a:r>
              <a:rPr lang="en-GB" sz="1600" dirty="0" smtClean="0"/>
              <a:t>Inflation is measured by the </a:t>
            </a:r>
            <a:r>
              <a:rPr lang="en-GB" sz="1600" b="1" dirty="0" smtClean="0"/>
              <a:t>Rate of Inflation</a:t>
            </a:r>
            <a:r>
              <a:rPr lang="en-GB" sz="1600" dirty="0" smtClean="0"/>
              <a:t> or </a:t>
            </a:r>
            <a:r>
              <a:rPr lang="en-GB" sz="1600" b="1" dirty="0" smtClean="0"/>
              <a:t>Inflation Rate</a:t>
            </a:r>
            <a:r>
              <a:rPr lang="en-GB" sz="1600" dirty="0" smtClean="0"/>
              <a:t> which is the percentage change in a general price index calculated as an annualized figure.</a:t>
            </a:r>
          </a:p>
          <a:p>
            <a:r>
              <a:rPr lang="en-GB" sz="1600" dirty="0" smtClean="0"/>
              <a:t>A low inflation rate is beneficial to a country and zero or negative inflation is considered as bad. Also, a high inflation is harmful to an economy and it affects an economy in many ways.</a:t>
            </a:r>
          </a:p>
          <a:p>
            <a:pPr marL="0" indent="0">
              <a:buNone/>
            </a:pPr>
            <a:r>
              <a:rPr lang="en-GB" sz="1800" b="1" dirty="0"/>
              <a:t>How is Inflation Measured?</a:t>
            </a:r>
            <a:endParaRPr lang="en-GB" sz="1800" dirty="0"/>
          </a:p>
          <a:p>
            <a:r>
              <a:rPr lang="en-GB" sz="1600" dirty="0"/>
              <a:t>Inflation is measured by the </a:t>
            </a:r>
            <a:r>
              <a:rPr lang="en-GB" sz="1600" b="1" dirty="0"/>
              <a:t>Retail Price Index (RPI)</a:t>
            </a:r>
            <a:r>
              <a:rPr lang="en-GB" sz="1600" dirty="0"/>
              <a:t>. This is like a huge shopping trolley which Government inspectors take round the shops every month. They fill it with a representative sample of all the goods and services that people typically buy. Then they add up the prices and compare them with the previous month’s prices. Although figures are collected monthly, they are normally quoted annually e.g. inflation is 2% pa which means average prices are rising by 2% every year</a:t>
            </a:r>
            <a:r>
              <a:rPr lang="en-GB" sz="1600" dirty="0" smtClean="0"/>
              <a:t>.</a:t>
            </a:r>
            <a:endParaRPr lang="en-GB" sz="1600" dirty="0"/>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LO3 - The impact of the economic environment – Levels of Inflation</a:t>
            </a:r>
            <a:endParaRPr lang="en-GB" sz="2000" dirty="0"/>
          </a:p>
        </p:txBody>
      </p:sp>
    </p:spTree>
    <p:extLst>
      <p:ext uri="{BB962C8B-B14F-4D97-AF65-F5344CB8AC3E}">
        <p14:creationId xmlns:p14="http://schemas.microsoft.com/office/powerpoint/2010/main" val="321428505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88632"/>
          </a:xfrm>
        </p:spPr>
        <p:txBody>
          <a:bodyPr>
            <a:noAutofit/>
          </a:bodyPr>
          <a:lstStyle/>
          <a:p>
            <a:pPr marL="271463" indent="-271463"/>
            <a:r>
              <a:rPr lang="en-GB" sz="1600" dirty="0" smtClean="0"/>
              <a:t>Inflation is given as an </a:t>
            </a:r>
            <a:r>
              <a:rPr lang="en-GB" sz="1600" b="1" dirty="0" smtClean="0"/>
              <a:t>index number</a:t>
            </a:r>
            <a:r>
              <a:rPr lang="en-GB" sz="1600" dirty="0" smtClean="0"/>
              <a:t>. This means the first year’s calculation is set at 100, and every year after is measured in relation to that. So if 1990 = 100, and 2000 = 110, we know instantly that prices have risen 10% over the 10 years. This is just a way of making the data quicker to understand.</a:t>
            </a:r>
          </a:p>
          <a:p>
            <a:pPr marL="271463" indent="-271463"/>
            <a:r>
              <a:rPr lang="en-GB" sz="1600" dirty="0" smtClean="0"/>
              <a:t>The RPI is a good measurement but not 100% accurate, so it is possible sometimes that the Government under- or over-reacts to inflation data.</a:t>
            </a:r>
          </a:p>
          <a:p>
            <a:pPr marL="365125" indent="-365125">
              <a:buNone/>
            </a:pPr>
            <a:r>
              <a:rPr lang="en-GB" sz="1800" b="1" dirty="0"/>
              <a:t>What’s Wrong With Inflation?</a:t>
            </a:r>
            <a:endParaRPr lang="en-GB" sz="1800" dirty="0"/>
          </a:p>
          <a:p>
            <a:pPr marL="271463" indent="-271463"/>
            <a:r>
              <a:rPr lang="en-GB" sz="1600" dirty="0"/>
              <a:t>It’s a matter of degree; 25% inflation is much worse than 5% inflation. Some countries (e.g. Russia and Serbia) have recently had </a:t>
            </a:r>
            <a:r>
              <a:rPr lang="en-GB" sz="1600" b="1" dirty="0"/>
              <a:t>hyper-inflation</a:t>
            </a:r>
            <a:r>
              <a:rPr lang="en-GB" sz="1600" dirty="0"/>
              <a:t> with prices rising by up to 1000% pa! Low inflation, such as the 2% or so the UK has at present, is not a real problem.</a:t>
            </a:r>
          </a:p>
          <a:p>
            <a:pPr marL="271463" indent="-271463"/>
            <a:r>
              <a:rPr lang="en-GB" sz="1600" dirty="0"/>
              <a:t>The UK has had a big problem with inflation in the past. It rose to 28% in the late 1970s. This caused significant problems with growth and employment. The memory of this time makes the Government very determined now to keep inflation under control. </a:t>
            </a:r>
          </a:p>
          <a:p>
            <a:pPr marL="271463" indent="-271463"/>
            <a:r>
              <a:rPr lang="en-GB" sz="1600" dirty="0"/>
              <a:t>If inflation rises too quickly, however, it can cause problems. How quick is 'too quick' is not easy to specify. In the UK a rate of inflation over 3% might give cause for concern. In the mid 1970s, inflation in the UK reached 25%. In other countries such as Germany between the two World Wars and in the former Yugoslavia in the 1990s, inflation rates of thousands and even millions of </a:t>
            </a:r>
            <a:r>
              <a:rPr lang="en-GB" sz="1600" dirty="0" err="1" smtClean="0"/>
              <a:t>percent</a:t>
            </a:r>
            <a:r>
              <a:rPr lang="en-GB" sz="1600" dirty="0" smtClean="0"/>
              <a:t> </a:t>
            </a:r>
            <a:r>
              <a:rPr lang="en-GB" sz="1600" dirty="0"/>
              <a:t>were recorded. Such cases are extreme but the danger of letting inflation get out of control is something that most Governments want to avoid</a:t>
            </a:r>
            <a:r>
              <a:rPr lang="en-GB" sz="1600" dirty="0" smtClean="0"/>
              <a:t>.</a:t>
            </a:r>
            <a:endParaRPr lang="en-GB" sz="1600" dirty="0"/>
          </a:p>
        </p:txBody>
      </p:sp>
      <p:sp>
        <p:nvSpPr>
          <p:cNvPr id="17"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LO3 - The impact of the economic environment – Levels of Inflation</a:t>
            </a:r>
            <a:endParaRPr lang="en-GB" sz="2000" dirty="0"/>
          </a:p>
        </p:txBody>
      </p:sp>
    </p:spTree>
    <p:extLst>
      <p:ext uri="{BB962C8B-B14F-4D97-AF65-F5344CB8AC3E}">
        <p14:creationId xmlns:p14="http://schemas.microsoft.com/office/powerpoint/2010/main" val="330883765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2274" y="569200"/>
            <a:ext cx="8712968" cy="4929222"/>
          </a:xfrm>
        </p:spPr>
        <p:txBody>
          <a:bodyPr>
            <a:noAutofit/>
          </a:bodyPr>
          <a:lstStyle/>
          <a:p>
            <a:pPr marL="365125" indent="-365125">
              <a:buNone/>
            </a:pPr>
            <a:r>
              <a:rPr lang="en-GB" sz="2000" dirty="0" smtClean="0"/>
              <a:t>The dangers of inflation are as follows:</a:t>
            </a:r>
          </a:p>
          <a:p>
            <a:r>
              <a:rPr lang="en-GB" sz="2000" dirty="0" smtClean="0"/>
              <a:t>Difficulties for businesses to plan ahead - especially when inflation starts to get out of control. This affects not only the amount the business receives from sales but also the prices of inputs - raw materials and so on</a:t>
            </a:r>
          </a:p>
          <a:p>
            <a:r>
              <a:rPr lang="en-GB" sz="2000" dirty="0" smtClean="0"/>
              <a:t>Businesses may face pressure from employees organisations for pay awards to keep up with inflation and this can affect costs of production</a:t>
            </a:r>
          </a:p>
          <a:p>
            <a:r>
              <a:rPr lang="en-GB" sz="2000" dirty="0" smtClean="0"/>
              <a:t>It affects spending power if wages do not rise by the same rate as inflation</a:t>
            </a:r>
          </a:p>
          <a:p>
            <a:r>
              <a:rPr lang="en-GB" sz="2000" dirty="0" smtClean="0"/>
              <a:t>It especially affects those who may be on certain types of fixed incomes like company pensions </a:t>
            </a:r>
          </a:p>
          <a:p>
            <a:r>
              <a:rPr lang="en-GB" sz="2000" dirty="0" smtClean="0"/>
              <a:t>Savings can fall in value if the rate of interest is lower than inflation </a:t>
            </a:r>
          </a:p>
          <a:p>
            <a:r>
              <a:rPr lang="en-GB" sz="2000" dirty="0" smtClean="0"/>
              <a:t>Inflation in the UK at a higher rate than in other countries affects businesses who try and sell abroad. It makes it harder for them to sell goods and services because they are less competitive</a:t>
            </a:r>
          </a:p>
        </p:txBody>
      </p:sp>
      <p:sp>
        <p:nvSpPr>
          <p:cNvPr id="17"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LO3 - The impact of the economic environment – Levels of Inflation</a:t>
            </a:r>
            <a:endParaRPr lang="en-GB" sz="2000" dirty="0"/>
          </a:p>
        </p:txBody>
      </p:sp>
    </p:spTree>
    <p:extLst>
      <p:ext uri="{BB962C8B-B14F-4D97-AF65-F5344CB8AC3E}">
        <p14:creationId xmlns:p14="http://schemas.microsoft.com/office/powerpoint/2010/main" val="283059998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20058"/>
            <a:ext cx="8712968" cy="4929222"/>
          </a:xfrm>
        </p:spPr>
        <p:txBody>
          <a:bodyPr>
            <a:noAutofit/>
          </a:bodyPr>
          <a:lstStyle/>
          <a:p>
            <a:pPr marL="0" indent="0">
              <a:buNone/>
            </a:pPr>
            <a:r>
              <a:rPr lang="en-GB" sz="1360" dirty="0" smtClean="0"/>
              <a:t>The availability of credit is determined by any bank that provides more credit for businesses to start or continue trading and providing a product/service to the consumers</a:t>
            </a:r>
          </a:p>
          <a:p>
            <a:pPr marL="271463" indent="-271463"/>
            <a:r>
              <a:rPr lang="en-GB" sz="1360" b="1" dirty="0" smtClean="0"/>
              <a:t>Business credit</a:t>
            </a:r>
            <a:r>
              <a:rPr lang="en-GB" sz="1360" dirty="0" smtClean="0"/>
              <a:t> is a measure of an business's ability to obtain goods or services based on a promise to pay for them later. This term can refer to the ability of a business to secure </a:t>
            </a:r>
            <a:r>
              <a:rPr lang="en-GB" sz="1360" b="1" dirty="0" smtClean="0"/>
              <a:t>loan money</a:t>
            </a:r>
            <a:r>
              <a:rPr lang="en-GB" sz="1360" dirty="0" smtClean="0"/>
              <a:t> as well. </a:t>
            </a:r>
          </a:p>
          <a:p>
            <a:pPr marL="271463" indent="-271463"/>
            <a:r>
              <a:rPr lang="en-GB" sz="1360" dirty="0" smtClean="0"/>
              <a:t>The goods, services, or cash obtained using business credit are usually not personally guaranteed by the owner or representative of the organization BUT borrowed against the assets of the organization</a:t>
            </a:r>
          </a:p>
          <a:p>
            <a:pPr marL="271463" indent="-271463"/>
            <a:r>
              <a:rPr lang="en-GB" sz="1360" dirty="0" smtClean="0"/>
              <a:t>The availability of credit is historically tied to the price of homes and other assets simply because of supply and demand. The more credit there is available, the more demand will exist for assets of all types. </a:t>
            </a:r>
          </a:p>
          <a:p>
            <a:pPr marL="271463" indent="-271463"/>
            <a:r>
              <a:rPr lang="en-GB" sz="1360" dirty="0" smtClean="0"/>
              <a:t>Just as a greater availability of credit will increase the price of homes, the reduction of credit will just as quickly reduce the prices of homes.</a:t>
            </a:r>
          </a:p>
          <a:p>
            <a:pPr marL="0" indent="0">
              <a:buNone/>
            </a:pPr>
            <a:r>
              <a:rPr lang="en-GB" sz="1360" dirty="0"/>
              <a:t>There are a number of reasons why banks may suddenly stop or slow lending activity, this may be due to: </a:t>
            </a:r>
          </a:p>
          <a:p>
            <a:pPr marL="271463" indent="-271463"/>
            <a:r>
              <a:rPr lang="en-GB" sz="1360" dirty="0"/>
              <a:t>An anticipated decline in the value of the </a:t>
            </a:r>
            <a:r>
              <a:rPr lang="en-GB" sz="1360" b="1" dirty="0"/>
              <a:t>collateral</a:t>
            </a:r>
            <a:r>
              <a:rPr lang="en-GB" sz="1360" dirty="0"/>
              <a:t> used by the banks to secure loans</a:t>
            </a:r>
          </a:p>
          <a:p>
            <a:pPr marL="271463" indent="-271463"/>
            <a:r>
              <a:rPr lang="en-GB" sz="1360" dirty="0"/>
              <a:t>A change in monetary conditions (for example, where the </a:t>
            </a:r>
            <a:r>
              <a:rPr lang="en-GB" sz="1360" b="1" i="1" dirty="0"/>
              <a:t>central bank</a:t>
            </a:r>
            <a:r>
              <a:rPr lang="en-GB" sz="1360" dirty="0"/>
              <a:t> suddenly and unexpectedly raises </a:t>
            </a:r>
            <a:r>
              <a:rPr lang="en-GB" sz="1360" b="1" i="1" dirty="0"/>
              <a:t>reserve requirements</a:t>
            </a:r>
            <a:r>
              <a:rPr lang="en-GB" sz="1360" dirty="0"/>
              <a:t> or imposes new regulatory constraints on lending)</a:t>
            </a:r>
          </a:p>
          <a:p>
            <a:pPr marL="271463" indent="-271463"/>
            <a:r>
              <a:rPr lang="en-GB" sz="1360" dirty="0"/>
              <a:t>The </a:t>
            </a:r>
            <a:r>
              <a:rPr lang="en-GB" sz="1360" b="1" dirty="0"/>
              <a:t>Central Government </a:t>
            </a:r>
            <a:r>
              <a:rPr lang="en-GB" sz="1360" dirty="0"/>
              <a:t>imposing direct credit controls on the banking system</a:t>
            </a:r>
          </a:p>
          <a:p>
            <a:pPr marL="271463" indent="-271463"/>
            <a:r>
              <a:rPr lang="en-GB" sz="1360" dirty="0"/>
              <a:t>An increased perception of risk regarding the </a:t>
            </a:r>
            <a:r>
              <a:rPr lang="en-GB" sz="1360" b="1" i="1" dirty="0"/>
              <a:t>solvency</a:t>
            </a:r>
            <a:r>
              <a:rPr lang="en-GB" sz="1360" dirty="0"/>
              <a:t> of other banks within the banking system</a:t>
            </a:r>
          </a:p>
          <a:p>
            <a:pPr marL="0" indent="0">
              <a:buNone/>
            </a:pPr>
            <a:r>
              <a:rPr lang="en-GB" sz="1360" dirty="0"/>
              <a:t>The cost of credit shows you the real cost of borrowing - it is the difference between the amount you borrow and the total amount you will repay including the interest by the end of the loan period</a:t>
            </a:r>
            <a:r>
              <a:rPr lang="en-GB" sz="1360" dirty="0" smtClean="0"/>
              <a:t>.</a:t>
            </a:r>
            <a:endParaRPr lang="en-GB" sz="1360" dirty="0"/>
          </a:p>
        </p:txBody>
      </p:sp>
      <p:sp>
        <p:nvSpPr>
          <p:cNvPr id="16"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a:t>
            </a:r>
            <a:r>
              <a:rPr lang="en-GB" sz="2800" dirty="0"/>
              <a:t>Availability and Cost of Credit</a:t>
            </a:r>
          </a:p>
        </p:txBody>
      </p:sp>
    </p:spTree>
    <p:extLst>
      <p:ext uri="{BB962C8B-B14F-4D97-AF65-F5344CB8AC3E}">
        <p14:creationId xmlns:p14="http://schemas.microsoft.com/office/powerpoint/2010/main" val="67858234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688632"/>
          </a:xfrm>
        </p:spPr>
        <p:txBody>
          <a:bodyPr>
            <a:noAutofit/>
          </a:bodyPr>
          <a:lstStyle/>
          <a:p>
            <a:pPr marL="0" indent="0">
              <a:buNone/>
            </a:pPr>
            <a:r>
              <a:rPr lang="en-GB" sz="2200" b="1" dirty="0" smtClean="0"/>
              <a:t>Availability of employees???</a:t>
            </a:r>
          </a:p>
          <a:p>
            <a:pPr marL="457200" indent="-457200"/>
            <a:r>
              <a:rPr lang="en-GB" sz="2200" dirty="0" smtClean="0"/>
              <a:t>Based on....Quality of ....Employable candidates with relevant skills </a:t>
            </a:r>
          </a:p>
          <a:p>
            <a:pPr marL="457200" indent="-457200"/>
            <a:r>
              <a:rPr lang="en-GB" sz="2200" dirty="0" smtClean="0"/>
              <a:t>In the current climate the quality of potential employees are RARE because key positions are prepared/catered for low paid positions in third word countries where they can carry out simple/mundane tasks</a:t>
            </a:r>
          </a:p>
          <a:p>
            <a:pPr marL="950976" lvl="2" indent="-457200"/>
            <a:r>
              <a:rPr lang="en-GB" sz="2200" dirty="0" smtClean="0"/>
              <a:t>Cheaper Labour </a:t>
            </a:r>
            <a:r>
              <a:rPr lang="en-GB" sz="2200" dirty="0" smtClean="0">
                <a:sym typeface="Wingdings" pitchFamily="2" charset="2"/>
              </a:rPr>
              <a:t></a:t>
            </a:r>
            <a:r>
              <a:rPr lang="en-GB" sz="2200" dirty="0" smtClean="0"/>
              <a:t> Profit For The Business</a:t>
            </a:r>
          </a:p>
          <a:p>
            <a:pPr marL="950976" lvl="2" indent="-457200"/>
            <a:r>
              <a:rPr lang="en-GB" sz="2200" dirty="0" smtClean="0"/>
              <a:t>Well Qualified Labour </a:t>
            </a:r>
            <a:r>
              <a:rPr lang="en-GB" sz="2200" dirty="0" smtClean="0">
                <a:sym typeface="Wingdings" pitchFamily="2" charset="2"/>
              </a:rPr>
              <a:t></a:t>
            </a:r>
            <a:r>
              <a:rPr lang="en-GB" sz="2200" dirty="0" smtClean="0"/>
              <a:t> Efficiency Of Workforce </a:t>
            </a:r>
            <a:r>
              <a:rPr lang="en-GB" sz="2200" dirty="0" smtClean="0">
                <a:sym typeface="Wingdings" pitchFamily="2" charset="2"/>
              </a:rPr>
              <a:t></a:t>
            </a:r>
            <a:r>
              <a:rPr lang="en-GB" sz="2200" dirty="0" smtClean="0"/>
              <a:t> Less Mistakes/Good For Business (Higher Costs)</a:t>
            </a:r>
          </a:p>
          <a:p>
            <a:pPr marL="342900" indent="-342900"/>
            <a:r>
              <a:rPr lang="en-GB" sz="2200" dirty="0" smtClean="0"/>
              <a:t>The balance between </a:t>
            </a:r>
            <a:r>
              <a:rPr lang="en-GB" sz="2200" b="1" dirty="0" smtClean="0"/>
              <a:t>quantity </a:t>
            </a:r>
            <a:r>
              <a:rPr lang="en-GB" sz="2200" dirty="0" smtClean="0"/>
              <a:t>and </a:t>
            </a:r>
            <a:r>
              <a:rPr lang="en-GB" sz="2200" b="1" dirty="0" smtClean="0"/>
              <a:t>quality </a:t>
            </a:r>
            <a:r>
              <a:rPr lang="en-GB" sz="2200" dirty="0" smtClean="0"/>
              <a:t>of employees within the workforce is ALWAYS a significant factor in how the business succeeds, due to the reliance of the knowledge and technical ability and also the huge costs</a:t>
            </a:r>
          </a:p>
          <a:p>
            <a:pPr marL="0" indent="0">
              <a:buNone/>
            </a:pPr>
            <a:endParaRPr lang="en-GB" sz="2000" dirty="0" smtClean="0"/>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LO3 - The impact of the economic environment - Labour</a:t>
            </a:r>
            <a:endParaRPr lang="en-GB" sz="2400" dirty="0"/>
          </a:p>
        </p:txBody>
      </p:sp>
    </p:spTree>
    <p:extLst>
      <p:ext uri="{BB962C8B-B14F-4D97-AF65-F5344CB8AC3E}">
        <p14:creationId xmlns:p14="http://schemas.microsoft.com/office/powerpoint/2010/main" val="290963193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2304256"/>
          </a:xfrm>
        </p:spPr>
        <p:txBody>
          <a:bodyPr>
            <a:noAutofit/>
          </a:bodyPr>
          <a:lstStyle/>
          <a:p>
            <a:pPr marL="0" indent="0">
              <a:buNone/>
            </a:pPr>
            <a:r>
              <a:rPr lang="en-GB" sz="2000" b="1" dirty="0" smtClean="0"/>
              <a:t>Legal </a:t>
            </a:r>
            <a:r>
              <a:rPr lang="en-GB" sz="2000" dirty="0" smtClean="0"/>
              <a:t>– A tool available to the Government (and one that has an enormous ripple effect to ALL directly or indirectly involved (businesses/public consumer) is the legal policy. </a:t>
            </a:r>
          </a:p>
          <a:p>
            <a:pPr marL="342900" indent="-342900"/>
            <a:r>
              <a:rPr lang="en-GB" sz="2000" dirty="0" smtClean="0"/>
              <a:t>The term legal policy refers to the governing rules that a Government undertakes to ensure that all products and services are adhered to a minimum standard</a:t>
            </a:r>
          </a:p>
          <a:p>
            <a:pPr>
              <a:buNone/>
            </a:pPr>
            <a:endParaRPr lang="en-GB" sz="2000" dirty="0" smtClean="0"/>
          </a:p>
        </p:txBody>
      </p:sp>
      <p:graphicFrame>
        <p:nvGraphicFramePr>
          <p:cNvPr id="4" name="Table 3"/>
          <p:cNvGraphicFramePr>
            <a:graphicFrameLocks noGrp="1"/>
          </p:cNvGraphicFramePr>
          <p:nvPr>
            <p:extLst>
              <p:ext uri="{D42A27DB-BD31-4B8C-83A1-F6EECF244321}">
                <p14:modId xmlns:p14="http://schemas.microsoft.com/office/powerpoint/2010/main" val="520137676"/>
              </p:ext>
            </p:extLst>
          </p:nvPr>
        </p:nvGraphicFramePr>
        <p:xfrm>
          <a:off x="251520" y="3422104"/>
          <a:ext cx="8640960" cy="274320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b="1" dirty="0" smtClean="0">
                          <a:solidFill>
                            <a:schemeClr val="tx1"/>
                          </a:solidFill>
                          <a:latin typeface="Calibri" pitchFamily="34" charset="0"/>
                          <a:cs typeface="Calibri" pitchFamily="34" charset="0"/>
                        </a:rPr>
                        <a:t>Costs</a:t>
                      </a:r>
                      <a:r>
                        <a:rPr lang="en-GB" b="1" baseline="0" dirty="0" smtClean="0">
                          <a:solidFill>
                            <a:schemeClr val="tx1"/>
                          </a:solidFill>
                          <a:latin typeface="Calibri" pitchFamily="34" charset="0"/>
                          <a:cs typeface="Calibri" pitchFamily="34" charset="0"/>
                        </a:rPr>
                        <a:t> and Broad Appraisal Issues</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Impact Assessment</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Public Sector Impacts</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Sustainable Development</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Scientific Evidence</a:t>
                      </a:r>
                      <a:endParaRPr lang="en-GB" b="1" dirty="0">
                        <a:solidFill>
                          <a:schemeClr val="tx1"/>
                        </a:solidFill>
                        <a:latin typeface="Calibri" pitchFamily="34" charset="0"/>
                        <a:cs typeface="Calibri" pitchFamily="34" charset="0"/>
                      </a:endParaRPr>
                    </a:p>
                  </a:txBody>
                  <a:tcPr anchor="ctr"/>
                </a:tc>
              </a:tr>
              <a:tr h="370840">
                <a:tc>
                  <a:txBody>
                    <a:bodyPr/>
                    <a:lstStyle/>
                    <a:p>
                      <a:pPr algn="ctr"/>
                      <a:r>
                        <a:rPr lang="en-GB" b="1" dirty="0" smtClean="0">
                          <a:solidFill>
                            <a:schemeClr val="tx1"/>
                          </a:solidFill>
                          <a:latin typeface="Calibri" pitchFamily="34" charset="0"/>
                          <a:cs typeface="Calibri" pitchFamily="34" charset="0"/>
                        </a:rPr>
                        <a:t>Risk</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Legal</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European Union International Treaty Obligations</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Transfers</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Environmental</a:t>
                      </a:r>
                      <a:r>
                        <a:rPr lang="en-GB" b="1" baseline="0" dirty="0" smtClean="0">
                          <a:solidFill>
                            <a:schemeClr val="tx1"/>
                          </a:solidFill>
                          <a:latin typeface="Calibri" pitchFamily="34" charset="0"/>
                          <a:cs typeface="Calibri" pitchFamily="34" charset="0"/>
                        </a:rPr>
                        <a:t> Appraisal</a:t>
                      </a:r>
                      <a:endParaRPr lang="en-GB" b="1" dirty="0">
                        <a:solidFill>
                          <a:schemeClr val="tx1"/>
                        </a:solidFill>
                        <a:latin typeface="Calibri" pitchFamily="34" charset="0"/>
                        <a:cs typeface="Calibri" pitchFamily="34" charset="0"/>
                      </a:endParaRPr>
                    </a:p>
                  </a:txBody>
                  <a:tcPr anchor="ctr"/>
                </a:tc>
              </a:tr>
              <a:tr h="370840">
                <a:tc>
                  <a:txBody>
                    <a:bodyPr/>
                    <a:lstStyle/>
                    <a:p>
                      <a:pPr algn="ctr"/>
                      <a:r>
                        <a:rPr lang="en-GB" b="1" dirty="0" smtClean="0">
                          <a:solidFill>
                            <a:schemeClr val="tx1"/>
                          </a:solidFill>
                          <a:latin typeface="Calibri" pitchFamily="34" charset="0"/>
                          <a:cs typeface="Calibri" pitchFamily="34" charset="0"/>
                        </a:rPr>
                        <a:t>Rural Proofing</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Equal Treatment Appraisal</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Health and Safety</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Consumer Impact Assessment</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ecommerce</a:t>
                      </a:r>
                      <a:endParaRPr lang="en-GB" b="1" dirty="0">
                        <a:solidFill>
                          <a:schemeClr val="tx1"/>
                        </a:solidFill>
                        <a:latin typeface="Calibri" pitchFamily="34" charset="0"/>
                        <a:cs typeface="Calibri" pitchFamily="34" charset="0"/>
                      </a:endParaRPr>
                    </a:p>
                  </a:txBody>
                  <a:tcPr anchor="ctr"/>
                </a:tc>
              </a:tr>
            </a:tbl>
          </a:graphicData>
        </a:graphic>
      </p:graphicFrame>
      <p:sp>
        <p:nvSpPr>
          <p:cNvPr id="17"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a:t>
            </a:r>
            <a:r>
              <a:rPr lang="en-GB" sz="2800" dirty="0"/>
              <a:t>Changes in Government Policy</a:t>
            </a:r>
          </a:p>
        </p:txBody>
      </p:sp>
    </p:spTree>
    <p:extLst>
      <p:ext uri="{BB962C8B-B14F-4D97-AF65-F5344CB8AC3E}">
        <p14:creationId xmlns:p14="http://schemas.microsoft.com/office/powerpoint/2010/main" val="352101890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00600"/>
          </a:xfrm>
        </p:spPr>
        <p:txBody>
          <a:bodyPr>
            <a:noAutofit/>
          </a:bodyPr>
          <a:lstStyle/>
          <a:p>
            <a:pPr marL="0" indent="0">
              <a:buNone/>
            </a:pPr>
            <a:r>
              <a:rPr lang="en-GB" sz="2000" b="1" dirty="0" smtClean="0"/>
              <a:t>Fiscal </a:t>
            </a:r>
            <a:r>
              <a:rPr lang="en-GB" sz="2000" dirty="0" smtClean="0"/>
              <a:t>- Another tool available to the Government (and one that is used by all levels of Government) is fiscal policy. </a:t>
            </a:r>
          </a:p>
          <a:p>
            <a:r>
              <a:rPr lang="en-GB" sz="2000" dirty="0" smtClean="0"/>
              <a:t>The term fiscal policy refers to the expenditure a Government undertakes to provide goods and services and to the way in which the Government finances these expenditures.</a:t>
            </a:r>
          </a:p>
          <a:p>
            <a:r>
              <a:rPr lang="en-GB" sz="2000" dirty="0" smtClean="0"/>
              <a:t>A Government's taxation policy. Tax enables the Government to raise revenue in order to provide public goods which would not otherwise be provided by the market, such as a police force, national defence, and so on. The tax system may also have an effect on the distribution of income, and the allocation of resources in the market. A Government's fiscal policy will have a broader effect on economic activity, unemployment, and inflation. </a:t>
            </a:r>
          </a:p>
        </p:txBody>
      </p:sp>
      <p:sp>
        <p:nvSpPr>
          <p:cNvPr id="17"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a:t>
            </a:r>
            <a:r>
              <a:rPr lang="en-GB" sz="2800" dirty="0"/>
              <a:t>Changes in Government Policy</a:t>
            </a:r>
          </a:p>
        </p:txBody>
      </p:sp>
    </p:spTree>
    <p:extLst>
      <p:ext uri="{BB962C8B-B14F-4D97-AF65-F5344CB8AC3E}">
        <p14:creationId xmlns:p14="http://schemas.microsoft.com/office/powerpoint/2010/main" val="417746020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4929222"/>
          </a:xfrm>
        </p:spPr>
        <p:txBody>
          <a:bodyPr>
            <a:noAutofit/>
          </a:bodyPr>
          <a:lstStyle/>
          <a:p>
            <a:pPr marL="0" indent="0">
              <a:buNone/>
            </a:pPr>
            <a:r>
              <a:rPr lang="en-GB" sz="1700" dirty="0" smtClean="0"/>
              <a:t>Monetary - Monetary policy is the process a government, central bank, or monetary authority of a country uses it to control:</a:t>
            </a:r>
          </a:p>
          <a:p>
            <a:pPr marL="0" indent="0">
              <a:buNone/>
            </a:pPr>
            <a:endParaRPr lang="en-GB" sz="1700" dirty="0" smtClean="0"/>
          </a:p>
          <a:p>
            <a:pPr marL="0" indent="0">
              <a:buNone/>
            </a:pPr>
            <a:endParaRPr lang="en-GB" sz="1700" dirty="0" smtClean="0"/>
          </a:p>
          <a:p>
            <a:pPr marL="0" indent="0">
              <a:buNone/>
            </a:pPr>
            <a:endParaRPr lang="en-GB" sz="1700" dirty="0" smtClean="0"/>
          </a:p>
          <a:p>
            <a:pPr marL="0" indent="0">
              <a:buNone/>
            </a:pPr>
            <a:r>
              <a:rPr lang="en-GB" sz="1700" dirty="0" smtClean="0"/>
              <a:t>One of the Bank of England's two core purposes is monetary </a:t>
            </a:r>
            <a:r>
              <a:rPr lang="en-GB" sz="1700" dirty="0"/>
              <a:t>stability, to attain a set of objectives oriented towards the growth and stability of the economy</a:t>
            </a:r>
          </a:p>
          <a:p>
            <a:pPr marL="0" indent="0">
              <a:buNone/>
            </a:pPr>
            <a:r>
              <a:rPr lang="en-GB" sz="1700" dirty="0" smtClean="0"/>
              <a:t>. Monetary stability means stable prices - low inflation - and confidence in the currency. </a:t>
            </a:r>
          </a:p>
          <a:p>
            <a:r>
              <a:rPr lang="en-GB" sz="1700" dirty="0" smtClean="0"/>
              <a:t>A principal objective of any central bank is to safeguard the value of the currency in terms of what it will purchase. Rising prices – inflation – reduces the value of money. </a:t>
            </a:r>
          </a:p>
          <a:p>
            <a:r>
              <a:rPr lang="en-GB" sz="1700" dirty="0" smtClean="0"/>
              <a:t>Low inflation is not an end in itself. It is however an important factor in helping to encourage long-term stability in the economy. Price stability is a precondition for achieving a wider economic goal of sustainable growth and employment. High inflation can be damaging to the functioning of the economy. Low inflation can help to foster sustainable long-term economic growth.</a:t>
            </a:r>
            <a:endParaRPr lang="en-GB" sz="17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474000265"/>
              </p:ext>
            </p:extLst>
          </p:nvPr>
        </p:nvGraphicFramePr>
        <p:xfrm>
          <a:off x="179512" y="1708800"/>
          <a:ext cx="8568952" cy="640080"/>
        </p:xfrm>
        <a:graphic>
          <a:graphicData uri="http://schemas.openxmlformats.org/drawingml/2006/table">
            <a:tbl>
              <a:tblPr firstRow="1" bandRow="1">
                <a:tableStyleId>{5C22544A-7EE6-4342-B048-85BDC9FD1C3A}</a:tableStyleId>
              </a:tblPr>
              <a:tblGrid>
                <a:gridCol w="2968624"/>
                <a:gridCol w="2744011"/>
                <a:gridCol w="2856317"/>
              </a:tblGrid>
              <a:tr h="370840">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800" b="1" dirty="0" smtClean="0">
                          <a:solidFill>
                            <a:schemeClr val="tx1"/>
                          </a:solidFill>
                          <a:latin typeface="Calibri" pitchFamily="34" charset="0"/>
                          <a:cs typeface="Calibri" pitchFamily="34" charset="0"/>
                        </a:rPr>
                        <a:t>the supply of money</a:t>
                      </a:r>
                    </a:p>
                  </a:txBody>
                  <a:tcPr anchor="ctr"/>
                </a:tc>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startAt="2"/>
                        <a:tabLst/>
                        <a:defRPr/>
                      </a:pPr>
                      <a:r>
                        <a:rPr lang="en-GB" sz="1800" b="1" dirty="0" smtClean="0">
                          <a:solidFill>
                            <a:schemeClr val="tx1"/>
                          </a:solidFill>
                          <a:latin typeface="Calibri" pitchFamily="34" charset="0"/>
                          <a:cs typeface="Calibri" pitchFamily="34" charset="0"/>
                        </a:rPr>
                        <a:t>availability of money</a:t>
                      </a:r>
                      <a:endParaRPr lang="en-GB" sz="1800" b="1" dirty="0">
                        <a:solidFill>
                          <a:schemeClr val="tx1"/>
                        </a:solidFill>
                        <a:latin typeface="Calibri" pitchFamily="34" charset="0"/>
                        <a:cs typeface="Calibri" pitchFamily="34" charset="0"/>
                      </a:endParaRPr>
                    </a:p>
                  </a:txBody>
                  <a:tcPr anchor="ctr"/>
                </a:tc>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startAt="3"/>
                        <a:tabLst/>
                        <a:defRPr/>
                      </a:pPr>
                      <a:r>
                        <a:rPr lang="en-GB" sz="1800" b="1" dirty="0" smtClean="0">
                          <a:solidFill>
                            <a:schemeClr val="tx1"/>
                          </a:solidFill>
                          <a:latin typeface="Calibri" pitchFamily="34" charset="0"/>
                          <a:cs typeface="Calibri" pitchFamily="34" charset="0"/>
                        </a:rPr>
                        <a:t>cost of money or rate of interest </a:t>
                      </a:r>
                    </a:p>
                  </a:txBody>
                  <a:tcPr anchor="ctr"/>
                </a:tc>
              </a:tr>
            </a:tbl>
          </a:graphicData>
        </a:graphic>
      </p:graphicFrame>
      <p:sp>
        <p:nvSpPr>
          <p:cNvPr id="18"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a:t>
            </a:r>
            <a:r>
              <a:rPr lang="en-GB" sz="2800" dirty="0"/>
              <a:t>Changes in Government Policy</a:t>
            </a:r>
          </a:p>
        </p:txBody>
      </p:sp>
    </p:spTree>
    <p:extLst>
      <p:ext uri="{BB962C8B-B14F-4D97-AF65-F5344CB8AC3E}">
        <p14:creationId xmlns:p14="http://schemas.microsoft.com/office/powerpoint/2010/main" val="160561409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20058"/>
            <a:ext cx="8712968" cy="4569182"/>
          </a:xfrm>
        </p:spPr>
        <p:txBody>
          <a:bodyPr>
            <a:noAutofit/>
          </a:bodyPr>
          <a:lstStyle/>
          <a:p>
            <a:pPr marL="0" indent="0">
              <a:spcBef>
                <a:spcPts val="600"/>
              </a:spcBef>
              <a:buNone/>
            </a:pPr>
            <a:r>
              <a:rPr lang="en-US" sz="1900" dirty="0" smtClean="0"/>
              <a:t>The demands placed on a business influence (dictate) the performance of the business by acting on the needs of the customers: - </a:t>
            </a:r>
            <a:r>
              <a:rPr lang="en-US" sz="1900" b="1" dirty="0" smtClean="0"/>
              <a:t>Click on the links below for additional information</a:t>
            </a:r>
            <a:endParaRPr lang="en-US" sz="1900" dirty="0" smtClean="0"/>
          </a:p>
          <a:p>
            <a:pPr marL="360363" lvl="1" indent="-260350">
              <a:spcBef>
                <a:spcPts val="600"/>
              </a:spcBef>
            </a:pPr>
            <a:r>
              <a:rPr lang="en-US" sz="1900" b="1" dirty="0" smtClean="0">
                <a:hlinkClick r:id="rId3" action="ppaction://hlinksldjump"/>
              </a:rPr>
              <a:t>Influenced by affordability</a:t>
            </a:r>
            <a:endParaRPr lang="en-US" sz="1900" b="1" dirty="0" smtClean="0"/>
          </a:p>
          <a:p>
            <a:pPr marL="360363" lvl="1" indent="-260350">
              <a:spcBef>
                <a:spcPts val="600"/>
              </a:spcBef>
            </a:pPr>
            <a:r>
              <a:rPr lang="en-US" sz="1900" b="1" dirty="0" smtClean="0">
                <a:hlinkClick r:id="rId4" action="ppaction://hlinksldjump"/>
              </a:rPr>
              <a:t>Competitive Pressures </a:t>
            </a:r>
            <a:r>
              <a:rPr lang="en-US" sz="1900" dirty="0" smtClean="0"/>
              <a:t>– such as emerging markets from abroad or new entrants to markets (e.g. Supermarkets selling electronics or clothing)</a:t>
            </a:r>
          </a:p>
          <a:p>
            <a:pPr marL="360363" lvl="1" indent="-260350">
              <a:spcBef>
                <a:spcPts val="600"/>
              </a:spcBef>
            </a:pPr>
            <a:r>
              <a:rPr lang="en-US" sz="1900" b="1" dirty="0" smtClean="0">
                <a:hlinkClick r:id="rId5" action="ppaction://hlinksldjump"/>
              </a:rPr>
              <a:t>Availability of Substitutes</a:t>
            </a:r>
            <a:endParaRPr lang="en-US" sz="1900" b="1" dirty="0" smtClean="0"/>
          </a:p>
          <a:p>
            <a:pPr marL="360363" lvl="1" indent="-260350">
              <a:spcBef>
                <a:spcPts val="600"/>
              </a:spcBef>
            </a:pPr>
            <a:r>
              <a:rPr lang="en-US" sz="1900" b="1" dirty="0" smtClean="0">
                <a:hlinkClick r:id="rId6" action="ppaction://hlinksldjump"/>
              </a:rPr>
              <a:t>Level of Gross Domestic Product (GDP)</a:t>
            </a:r>
            <a:endParaRPr lang="en-US" sz="1900" b="1" dirty="0" smtClean="0"/>
          </a:p>
          <a:p>
            <a:pPr marL="360363" lvl="1" indent="-260350">
              <a:spcBef>
                <a:spcPts val="600"/>
              </a:spcBef>
            </a:pPr>
            <a:r>
              <a:rPr lang="en-US" sz="1900" b="1" dirty="0" smtClean="0">
                <a:hlinkClick r:id="rId7" action="ppaction://hlinksldjump"/>
              </a:rPr>
              <a:t>Needs and Aspirations of Consumers</a:t>
            </a:r>
            <a:endParaRPr lang="en-US" sz="1900" b="1" dirty="0" smtClean="0"/>
          </a:p>
          <a:p>
            <a:pPr marL="0" indent="0">
              <a:spcBef>
                <a:spcPts val="600"/>
              </a:spcBef>
              <a:buNone/>
            </a:pPr>
            <a:r>
              <a:rPr lang="en-US" sz="1900" b="1" dirty="0" smtClean="0"/>
              <a:t>Task 2 - P5.2</a:t>
            </a:r>
            <a:r>
              <a:rPr lang="en-US" sz="1900" dirty="0" smtClean="0"/>
              <a:t> – Based on the two contrasting economic environments selected describe the influence of customer demand for the product/service – focusing on:</a:t>
            </a:r>
          </a:p>
        </p:txBody>
      </p:sp>
      <p:graphicFrame>
        <p:nvGraphicFramePr>
          <p:cNvPr id="16" name="Table 15"/>
          <p:cNvGraphicFramePr>
            <a:graphicFrameLocks noGrp="1"/>
          </p:cNvGraphicFramePr>
          <p:nvPr>
            <p:extLst>
              <p:ext uri="{D42A27DB-BD31-4B8C-83A1-F6EECF244321}">
                <p14:modId xmlns:p14="http://schemas.microsoft.com/office/powerpoint/2010/main" val="2665547745"/>
              </p:ext>
            </p:extLst>
          </p:nvPr>
        </p:nvGraphicFramePr>
        <p:xfrm>
          <a:off x="251520" y="5733256"/>
          <a:ext cx="8712970" cy="640080"/>
        </p:xfrm>
        <a:graphic>
          <a:graphicData uri="http://schemas.openxmlformats.org/drawingml/2006/table">
            <a:tbl>
              <a:tblPr firstRow="1" bandRow="1">
                <a:tableStyleId>{5C22544A-7EE6-4342-B048-85BDC9FD1C3A}</a:tableStyleId>
              </a:tblPr>
              <a:tblGrid>
                <a:gridCol w="1742594"/>
                <a:gridCol w="1742594"/>
                <a:gridCol w="1742594"/>
                <a:gridCol w="1180930"/>
                <a:gridCol w="2304258"/>
              </a:tblGrid>
              <a:tr h="370840">
                <a:tc>
                  <a:txBody>
                    <a:bodyPr/>
                    <a:lstStyle/>
                    <a:p>
                      <a:pPr algn="ctr"/>
                      <a:r>
                        <a:rPr lang="en-GB" dirty="0" smtClean="0">
                          <a:solidFill>
                            <a:schemeClr val="tx1"/>
                          </a:solidFill>
                          <a:latin typeface="Calibri" pitchFamily="34" charset="0"/>
                          <a:cs typeface="Calibri" pitchFamily="34" charset="0"/>
                        </a:rPr>
                        <a:t>Affordability</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Competitive Pressures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Substitutes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GDP</a:t>
                      </a:r>
                      <a:endParaRPr lang="en-GB" dirty="0">
                        <a:solidFill>
                          <a:schemeClr val="tx1"/>
                        </a:solidFill>
                        <a:latin typeface="Calibri" pitchFamily="34" charset="0"/>
                        <a:cs typeface="Calibri" pitchFamily="34" charset="0"/>
                      </a:endParaRPr>
                    </a:p>
                  </a:txBody>
                  <a:tcPr anchor="ctr"/>
                </a:tc>
                <a:tc>
                  <a:txBody>
                    <a:bodyPr/>
                    <a:lstStyle/>
                    <a:p>
                      <a:pPr algn="ctr"/>
                      <a:r>
                        <a:rPr lang="en-US" sz="1800" b="1" i="1" dirty="0" smtClean="0">
                          <a:solidFill>
                            <a:schemeClr val="tx1"/>
                          </a:solidFill>
                          <a:latin typeface="Calibri" pitchFamily="34" charset="0"/>
                          <a:cs typeface="Calibri" pitchFamily="34" charset="0"/>
                        </a:rPr>
                        <a:t>Needs / Aspirations of the Customer</a:t>
                      </a:r>
                      <a:endParaRPr lang="en-GB" dirty="0">
                        <a:solidFill>
                          <a:schemeClr val="tx1"/>
                        </a:solidFill>
                        <a:latin typeface="Calibri" pitchFamily="34" charset="0"/>
                        <a:cs typeface="Calibri" pitchFamily="34" charset="0"/>
                      </a:endParaRPr>
                    </a:p>
                  </a:txBody>
                  <a:tcPr anchor="ctr"/>
                </a:tc>
              </a:tr>
            </a:tbl>
          </a:graphicData>
        </a:graphic>
      </p:graphicFrame>
      <p:sp>
        <p:nvSpPr>
          <p:cNvPr id="17" name="Title 2"/>
          <p:cNvSpPr txBox="1">
            <a:spLocks/>
          </p:cNvSpPr>
          <p:nvPr/>
        </p:nvSpPr>
        <p:spPr>
          <a:xfrm>
            <a:off x="179512" y="33265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Business Demands</a:t>
            </a:r>
            <a:endParaRPr lang="en-GB" sz="2800" dirty="0"/>
          </a:p>
        </p:txBody>
      </p:sp>
    </p:spTree>
    <p:extLst>
      <p:ext uri="{BB962C8B-B14F-4D97-AF65-F5344CB8AC3E}">
        <p14:creationId xmlns:p14="http://schemas.microsoft.com/office/powerpoint/2010/main" val="16710219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20058"/>
            <a:ext cx="8640960" cy="4929222"/>
          </a:xfrm>
        </p:spPr>
        <p:txBody>
          <a:bodyPr>
            <a:normAutofit/>
          </a:bodyPr>
          <a:lstStyle/>
          <a:p>
            <a:pPr marL="0" indent="0">
              <a:buNone/>
            </a:pPr>
            <a:r>
              <a:rPr lang="en-GB" sz="2000" dirty="0" smtClean="0"/>
              <a:t>The influence of the affordability aspect for the business demand, the following issues must be addressed: </a:t>
            </a:r>
          </a:p>
          <a:p>
            <a:r>
              <a:rPr lang="en-GB" sz="2000" b="1" dirty="0" smtClean="0"/>
              <a:t>Budget Constraints </a:t>
            </a:r>
            <a:r>
              <a:rPr lang="en-GB" sz="2000" dirty="0" smtClean="0"/>
              <a:t>– what have you got?? / what can you spend on??</a:t>
            </a:r>
          </a:p>
          <a:p>
            <a:pPr lvl="1"/>
            <a:r>
              <a:rPr lang="en-GB" sz="1800" dirty="0" smtClean="0"/>
              <a:t>Is the appropriate level of funding in place to cover the expense of the project? </a:t>
            </a:r>
          </a:p>
          <a:p>
            <a:pPr lvl="1"/>
            <a:r>
              <a:rPr lang="en-GB" sz="1800" dirty="0" smtClean="0"/>
              <a:t>In respect of capital works, is there a revenue budget allocation to cover on-going costs (maintenance etc.)? </a:t>
            </a:r>
          </a:p>
          <a:p>
            <a:r>
              <a:rPr lang="en-GB" sz="2000" dirty="0" smtClean="0"/>
              <a:t>Providing information to bidders about your </a:t>
            </a:r>
            <a:r>
              <a:rPr lang="en-GB" sz="2000" b="1" dirty="0" smtClean="0"/>
              <a:t>“affordability” criteria </a:t>
            </a:r>
          </a:p>
          <a:p>
            <a:pPr marL="365760" lvl="1" indent="-256032">
              <a:buSzPct val="68000"/>
              <a:buFont typeface="Wingdings 3"/>
              <a:buChar char=""/>
            </a:pPr>
            <a:r>
              <a:rPr lang="en-GB" sz="2000" b="1" dirty="0" smtClean="0"/>
              <a:t>Financial Pressures </a:t>
            </a:r>
          </a:p>
          <a:p>
            <a:r>
              <a:rPr lang="en-GB" sz="2000" dirty="0" smtClean="0"/>
              <a:t>What is the likely </a:t>
            </a:r>
            <a:r>
              <a:rPr lang="en-GB" sz="2000" b="1" dirty="0" smtClean="0"/>
              <a:t>cost of the goods, service or works</a:t>
            </a:r>
            <a:r>
              <a:rPr lang="en-GB" sz="2000" dirty="0" smtClean="0"/>
              <a:t>? </a:t>
            </a:r>
          </a:p>
          <a:p>
            <a:pPr lvl="1"/>
            <a:r>
              <a:rPr lang="en-GB" sz="1800" dirty="0" smtClean="0"/>
              <a:t>Adverse </a:t>
            </a:r>
            <a:r>
              <a:rPr lang="en-GB" sz="1800" b="1" dirty="0" smtClean="0"/>
              <a:t>impact on Services </a:t>
            </a:r>
          </a:p>
          <a:p>
            <a:pPr lvl="1"/>
            <a:r>
              <a:rPr lang="en-GB" sz="1800" b="1" dirty="0" smtClean="0"/>
              <a:t>Legal Implications </a:t>
            </a:r>
          </a:p>
          <a:p>
            <a:pPr lvl="1"/>
            <a:r>
              <a:rPr lang="en-GB" sz="1800" b="1" dirty="0" smtClean="0"/>
              <a:t>Reputational Damage </a:t>
            </a:r>
          </a:p>
        </p:txBody>
      </p:sp>
      <p:sp>
        <p:nvSpPr>
          <p:cNvPr id="16"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Influenced By Affordability</a:t>
            </a:r>
            <a:endParaRPr lang="en-GB" sz="2800" dirty="0"/>
          </a:p>
        </p:txBody>
      </p:sp>
    </p:spTree>
    <p:extLst>
      <p:ext uri="{BB962C8B-B14F-4D97-AF65-F5344CB8AC3E}">
        <p14:creationId xmlns:p14="http://schemas.microsoft.com/office/powerpoint/2010/main" val="94799756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18988372"/>
              </p:ext>
            </p:extLst>
          </p:nvPr>
        </p:nvGraphicFramePr>
        <p:xfrm>
          <a:off x="251520" y="764704"/>
          <a:ext cx="8713663" cy="5706027"/>
        </p:xfrm>
        <a:graphic>
          <a:graphicData uri="http://schemas.openxmlformats.org/drawingml/2006/table">
            <a:tbl>
              <a:tblPr firstRow="1" bandRow="1">
                <a:tableStyleId>{5C22544A-7EE6-4342-B048-85BDC9FD1C3A}</a:tableStyleId>
              </a:tblPr>
              <a:tblGrid>
                <a:gridCol w="360730"/>
                <a:gridCol w="1511478"/>
                <a:gridCol w="432048"/>
                <a:gridCol w="2160240"/>
                <a:gridCol w="432743"/>
                <a:gridCol w="1583481"/>
                <a:gridCol w="432048"/>
                <a:gridCol w="1800895"/>
              </a:tblGrid>
              <a:tr h="521216">
                <a:tc gridSpan="2">
                  <a:txBody>
                    <a:bodyPr/>
                    <a:lstStyle/>
                    <a:p>
                      <a:r>
                        <a:rPr kumimoji="0" lang="en-GB" sz="1040" u="none" strike="noStrike" kern="1200" baseline="0" dirty="0" smtClean="0"/>
                        <a:t>Learning Outcome (LO) </a:t>
                      </a:r>
                    </a:p>
                    <a:p>
                      <a:r>
                        <a:rPr kumimoji="0" lang="en-GB" sz="1040" u="none" strike="noStrike" kern="1200" baseline="0" dirty="0" smtClean="0"/>
                        <a:t>The learner will:</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Pass - The assessment criteria are the pass requirements for this unit.  The learner can: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Merit  - For merit the evidence must show that, in addition to the pass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Distinction  - For distinction the evidence must show that, in addition to the pass and merit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r>
              <a:tr h="887263">
                <a:tc>
                  <a:txBody>
                    <a:bodyPr/>
                    <a:lstStyle/>
                    <a:p>
                      <a:r>
                        <a:rPr lang="en-GB" sz="1040" b="1" smtClean="0"/>
                        <a:t>1</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Know the range of different businesses and their ownership</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the type of business, purpose and ownership of two contrasting businesses</a:t>
                      </a:r>
                    </a:p>
                  </a:txBody>
                  <a:tcPr/>
                </a:tc>
                <a:tc>
                  <a:txBody>
                    <a:bodyPr/>
                    <a:lstStyle/>
                    <a:p>
                      <a:r>
                        <a:rPr kumimoji="0" lang="en-GB" sz="1040" b="1" u="none" strike="noStrike" kern="1200" baseline="0" dirty="0" smtClean="0"/>
                        <a:t>M1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b="0" i="0" u="none" strike="noStrike" kern="1200" baseline="0" dirty="0" smtClean="0">
                          <a:solidFill>
                            <a:schemeClr val="dk1"/>
                          </a:solidFill>
                          <a:latin typeface="+mn-lt"/>
                          <a:ea typeface="+mn-ea"/>
                          <a:cs typeface="+mn-cs"/>
                        </a:rPr>
                        <a:t>Analyse the type of business, purpose and ownership of two contrasting businesses</a:t>
                      </a:r>
                    </a:p>
                  </a:txBody>
                  <a:tcPr/>
                </a:tc>
                <a:tc>
                  <a:txBody>
                    <a:bodyPr/>
                    <a:lstStyle/>
                    <a:p>
                      <a:r>
                        <a:rPr kumimoji="0" lang="en-GB" sz="1040" b="1" u="none" strike="noStrike" kern="1200" baseline="0" dirty="0" smtClean="0"/>
                        <a:t>D1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b="0" i="0" u="none" strike="noStrike" kern="1200" baseline="0" dirty="0" smtClean="0">
                          <a:solidFill>
                            <a:schemeClr val="dk1"/>
                          </a:solidFill>
                          <a:latin typeface="+mn-lt"/>
                          <a:ea typeface="+mn-ea"/>
                          <a:cs typeface="+mn-cs"/>
                        </a:rPr>
                        <a:t>Evaluate the effect of a selected business changing its ownership status</a:t>
                      </a:r>
                    </a:p>
                  </a:txBody>
                  <a:tcPr/>
                </a:tc>
              </a:tr>
              <a:tr h="600779">
                <a:tc>
                  <a:txBody>
                    <a:bodyPr/>
                    <a:lstStyle/>
                    <a:p>
                      <a:endParaRPr lang="en-GB" sz="1040" b="1" dirty="0">
                        <a:latin typeface="Arial" pitchFamily="34" charset="0"/>
                        <a:cs typeface="Arial" pitchFamily="34" charset="0"/>
                      </a:endParaRPr>
                    </a:p>
                  </a:txBody>
                  <a:tcPr/>
                </a:tc>
                <a:tc>
                  <a:txBody>
                    <a:bodyPr/>
                    <a:lstStyle/>
                    <a:p>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the different stakeholders who influence the purpose of two contrasting businesses</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818351">
                <a:tc>
                  <a:txBody>
                    <a:bodyPr/>
                    <a:lstStyle/>
                    <a:p>
                      <a:r>
                        <a:rPr lang="en-GB" sz="1040" b="1" dirty="0" smtClean="0"/>
                        <a:t>2</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Understand how businesses are organised to achieve their purpose	</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P3</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how two businesses are organised</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392767">
                <a:tc>
                  <a:txBody>
                    <a:bodyPr/>
                    <a:lstStyle/>
                    <a:p>
                      <a:endParaRPr lang="en-GB" sz="1040" b="1" dirty="0">
                        <a:latin typeface="Arial" pitchFamily="34" charset="0"/>
                        <a:cs typeface="Arial" pitchFamily="34" charset="0"/>
                      </a:endParaRPr>
                    </a:p>
                  </a:txBody>
                  <a:tcPr/>
                </a:tc>
                <a:tc>
                  <a:txBody>
                    <a:bodyPr/>
                    <a:lstStyle/>
                    <a:p>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Explain how their style of organisation helps them to fulfil their purposes</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940221">
                <a:tc>
                  <a:txBody>
                    <a:bodyPr/>
                    <a:lstStyle/>
                    <a:p>
                      <a:r>
                        <a:rPr lang="en-GB" sz="1040" b="1" dirty="0" smtClean="0"/>
                        <a:t>3</a:t>
                      </a:r>
                      <a:endParaRPr lang="en-GB" sz="1040" b="1" dirty="0">
                        <a:latin typeface="Arial" pitchFamily="34" charset="0"/>
                        <a:cs typeface="Arial" pitchFamily="34" charset="0"/>
                      </a:endParaRPr>
                    </a:p>
                  </a:txBody>
                  <a:tcPr>
                    <a:solidFill>
                      <a:srgbClr val="FFC000"/>
                    </a:solidFill>
                  </a:tcPr>
                </a:tc>
                <a:tc>
                  <a:txBody>
                    <a:bodyPr/>
                    <a:lstStyle/>
                    <a:p>
                      <a:r>
                        <a:rPr kumimoji="0" lang="en-GB" sz="1040" u="none" strike="noStrike" kern="1200" baseline="0" dirty="0" smtClean="0"/>
                        <a:t>Know the impact of the economic environment on businesses</a:t>
                      </a:r>
                      <a:endParaRPr kumimoji="0" lang="en-GB" sz="104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040" b="1" u="none" strike="noStrike" kern="1200" baseline="0" dirty="0" smtClean="0"/>
                        <a:t>P5</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u="none" strike="noStrike" kern="1200" baseline="0" dirty="0" smtClean="0"/>
                        <a:t>Describe the influence of two contrasting economic environments on business activities within a selected organisation</a:t>
                      </a:r>
                    </a:p>
                  </a:txBody>
                  <a:tcPr>
                    <a:solidFill>
                      <a:srgbClr val="FFC000"/>
                    </a:solidFill>
                  </a:tcPr>
                </a:tc>
                <a:tc>
                  <a:txBody>
                    <a:bodyPr/>
                    <a:lstStyle/>
                    <a:p>
                      <a:r>
                        <a:rPr kumimoji="0" lang="en-GB" sz="1040" b="1" u="none" strike="noStrike" kern="1200" baseline="0" dirty="0" smtClean="0"/>
                        <a:t>M2</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u="none" strike="noStrike" kern="1200" baseline="0" dirty="0" smtClean="0"/>
                        <a:t>Analyse the impact of changes in demand and supply on a selected business</a:t>
                      </a:r>
                    </a:p>
                  </a:txBody>
                  <a:tcPr>
                    <a:solidFill>
                      <a:srgbClr val="FFC000"/>
                    </a:solidFill>
                  </a:tcPr>
                </a:tc>
                <a:tc>
                  <a:txBody>
                    <a:bodyPr/>
                    <a:lstStyle/>
                    <a:p>
                      <a:r>
                        <a:rPr kumimoji="0" lang="en-GB" sz="1040" b="1" u="none" strike="noStrike" kern="1200" baseline="0" dirty="0" smtClean="0"/>
                        <a:t>D2</a:t>
                      </a:r>
                      <a:endParaRPr kumimoji="0" lang="en-GB" sz="1040" b="1" i="0" u="none" strike="noStrike" kern="1200" baseline="0" dirty="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u="none" strike="noStrike" kern="1200" baseline="0" dirty="0" smtClean="0"/>
                        <a:t>Evaluate to what extent a selected business is likely to be affected by changes in the economic environment</a:t>
                      </a:r>
                      <a:endParaRPr kumimoji="0" lang="en-GB" sz="1040" b="0" i="0" u="none" strike="noStrike" kern="1200" baseline="0" dirty="0" smtClean="0">
                        <a:solidFill>
                          <a:schemeClr val="dk1"/>
                        </a:solidFill>
                        <a:latin typeface="+mn-lt"/>
                        <a:ea typeface="+mn-ea"/>
                        <a:cs typeface="+mn-cs"/>
                      </a:endParaRPr>
                    </a:p>
                  </a:txBody>
                  <a:tcPr>
                    <a:solidFill>
                      <a:srgbClr val="FFC000"/>
                    </a:solidFill>
                  </a:tcPr>
                </a:tc>
              </a:tr>
              <a:tr h="1008112">
                <a:tc>
                  <a:txBody>
                    <a:bodyPr/>
                    <a:lstStyle/>
                    <a:p>
                      <a:r>
                        <a:rPr lang="en-GB" sz="1040" b="1" dirty="0" smtClean="0"/>
                        <a:t>4</a:t>
                      </a:r>
                      <a:endParaRPr lang="en-GB" sz="104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Know how political, legal and social factors impact on business</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P6</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how political, legal and social factors are impacting upon the business activities of the selected organisations and their stakeholders</a:t>
                      </a: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idx="4294967295"/>
          </p:nvPr>
        </p:nvSpPr>
        <p:spPr>
          <a:xfrm>
            <a:off x="230832" y="116632"/>
            <a:ext cx="8733656" cy="576064"/>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34497761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48050"/>
            <a:ext cx="8568952" cy="5289262"/>
          </a:xfrm>
        </p:spPr>
        <p:txBody>
          <a:bodyPr>
            <a:normAutofit/>
          </a:bodyPr>
          <a:lstStyle/>
          <a:p>
            <a:pPr marL="0" indent="0">
              <a:buNone/>
            </a:pPr>
            <a:r>
              <a:rPr lang="en-GB" sz="2000" dirty="0" smtClean="0"/>
              <a:t>Competitive pressure is the pressure one feels when competing against someone else for a prize or to achieve a goal that is available only to the winner.</a:t>
            </a:r>
          </a:p>
          <a:p>
            <a:r>
              <a:rPr lang="en-GB" sz="1800" b="1" dirty="0" smtClean="0"/>
              <a:t>Entry of competitors </a:t>
            </a:r>
            <a:r>
              <a:rPr lang="en-GB" sz="1800" dirty="0" smtClean="0"/>
              <a:t>– how EASY or HARD is it for new businesses to start trading  and compete against other similar businesses?</a:t>
            </a:r>
          </a:p>
          <a:p>
            <a:r>
              <a:rPr lang="en-GB" sz="1800" b="1" dirty="0" smtClean="0"/>
              <a:t>Threat of substitutes </a:t>
            </a:r>
            <a:r>
              <a:rPr lang="en-GB" sz="1800" dirty="0" smtClean="0"/>
              <a:t>– introduction of imitations/substitutes of the product/service – how will they impact the business and others?</a:t>
            </a:r>
          </a:p>
          <a:p>
            <a:r>
              <a:rPr lang="en-GB" sz="1800" b="1" dirty="0" smtClean="0"/>
              <a:t>Bargaining power of buyers </a:t>
            </a:r>
            <a:r>
              <a:rPr lang="en-GB" sz="1800" dirty="0" smtClean="0"/>
              <a:t>– how strong is the position of  the buyers? </a:t>
            </a:r>
          </a:p>
          <a:p>
            <a:pPr lvl="1"/>
            <a:r>
              <a:rPr lang="en-GB" sz="1600" dirty="0" smtClean="0"/>
              <a:t>can they work together to achieve and maintain the needs of the consumers</a:t>
            </a:r>
          </a:p>
          <a:p>
            <a:r>
              <a:rPr lang="en-GB" sz="1800" b="1" dirty="0" smtClean="0"/>
              <a:t>Bargaining power of sellers </a:t>
            </a:r>
            <a:r>
              <a:rPr lang="en-GB" sz="1800" dirty="0" smtClean="0"/>
              <a:t>– how strong is the position of  the sellers? – </a:t>
            </a:r>
          </a:p>
          <a:p>
            <a:pPr lvl="1"/>
            <a:r>
              <a:rPr lang="en-GB" sz="1600" dirty="0" smtClean="0"/>
              <a:t>are there other suppliers that can provide the product/service required or is it monopolised?</a:t>
            </a:r>
          </a:p>
          <a:p>
            <a:r>
              <a:rPr lang="en-GB" sz="1800" b="1" dirty="0" smtClean="0"/>
              <a:t>Rivalry among existing players </a:t>
            </a:r>
            <a:r>
              <a:rPr lang="en-GB" sz="1800" dirty="0" smtClean="0"/>
              <a:t>– is there competition? </a:t>
            </a:r>
          </a:p>
          <a:p>
            <a:pPr lvl="1"/>
            <a:r>
              <a:rPr lang="en-GB" sz="1600" dirty="0" smtClean="0"/>
              <a:t>Is it equal in strength and size?</a:t>
            </a:r>
          </a:p>
          <a:p>
            <a:r>
              <a:rPr lang="en-GB" sz="1800" b="1" dirty="0" smtClean="0"/>
              <a:t>Government </a:t>
            </a:r>
            <a:r>
              <a:rPr lang="en-GB" sz="1800" dirty="0" smtClean="0"/>
              <a:t>– governing rules and changes – how will they impact the business and others?</a:t>
            </a:r>
          </a:p>
        </p:txBody>
      </p:sp>
      <p:sp>
        <p:nvSpPr>
          <p:cNvPr id="16" name="Title 2"/>
          <p:cNvSpPr txBox="1">
            <a:spLocks/>
          </p:cNvSpPr>
          <p:nvPr/>
        </p:nvSpPr>
        <p:spPr>
          <a:xfrm>
            <a:off x="179512" y="260648"/>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Competitive Pressure</a:t>
            </a:r>
            <a:endParaRPr lang="en-GB" sz="2800" dirty="0"/>
          </a:p>
        </p:txBody>
      </p:sp>
    </p:spTree>
    <p:extLst>
      <p:ext uri="{BB962C8B-B14F-4D97-AF65-F5344CB8AC3E}">
        <p14:creationId xmlns:p14="http://schemas.microsoft.com/office/powerpoint/2010/main" val="228844099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38492" cy="5328592"/>
          </a:xfrm>
        </p:spPr>
        <p:txBody>
          <a:bodyPr>
            <a:noAutofit/>
          </a:bodyPr>
          <a:lstStyle/>
          <a:p>
            <a:pPr marL="0" indent="0" algn="ctr">
              <a:spcBef>
                <a:spcPts val="600"/>
              </a:spcBef>
              <a:buNone/>
            </a:pPr>
            <a:r>
              <a:rPr lang="en-GB" sz="2800" b="1" dirty="0" smtClean="0">
                <a:solidFill>
                  <a:srgbClr val="FF0000"/>
                </a:solidFill>
              </a:rPr>
              <a:t>SUBSTITUTES = IMITATION OF PRODUCT????</a:t>
            </a:r>
          </a:p>
          <a:p>
            <a:pPr marL="0" indent="0">
              <a:spcBef>
                <a:spcPts val="600"/>
              </a:spcBef>
              <a:buNone/>
            </a:pPr>
            <a:r>
              <a:rPr lang="en-GB" sz="2400" dirty="0" smtClean="0"/>
              <a:t>In terms of demand (that is, substitute-in-consumption), organisations that offer similar products/services can either lead to an increase or decrease in:</a:t>
            </a:r>
          </a:p>
          <a:p>
            <a:pPr>
              <a:spcBef>
                <a:spcPts val="600"/>
              </a:spcBef>
            </a:pPr>
            <a:r>
              <a:rPr lang="en-GB" sz="2400" b="1" dirty="0" smtClean="0"/>
              <a:t>Price</a:t>
            </a:r>
            <a:r>
              <a:rPr lang="en-GB" sz="2400" dirty="0" smtClean="0"/>
              <a:t>, based on the quality, branding, marketable base of the goods</a:t>
            </a:r>
          </a:p>
          <a:p>
            <a:pPr>
              <a:spcBef>
                <a:spcPts val="600"/>
              </a:spcBef>
            </a:pPr>
            <a:r>
              <a:rPr lang="en-GB" sz="2400" b="1" dirty="0" smtClean="0"/>
              <a:t>Sales</a:t>
            </a:r>
            <a:r>
              <a:rPr lang="en-GB" sz="2400" dirty="0" smtClean="0"/>
              <a:t>, based on the demand of the product</a:t>
            </a:r>
          </a:p>
          <a:p>
            <a:pPr marL="0" indent="0">
              <a:spcBef>
                <a:spcPts val="600"/>
              </a:spcBef>
              <a:buNone/>
            </a:pPr>
            <a:r>
              <a:rPr lang="en-GB" sz="2400" dirty="0" smtClean="0"/>
              <a:t>The availability of the substitute(s) will compete against each other based on their reputation, pricing, features, etc...</a:t>
            </a:r>
          </a:p>
          <a:p>
            <a:pPr marL="457200" indent="-457200">
              <a:spcBef>
                <a:spcPts val="600"/>
              </a:spcBef>
            </a:pPr>
            <a:r>
              <a:rPr lang="en-GB" sz="2400" dirty="0" smtClean="0"/>
              <a:t>E.g.1 - MP3 Players (iPod, Sony Walkman, Phillips MP3, etc...)</a:t>
            </a:r>
          </a:p>
          <a:p>
            <a:pPr marL="457200" indent="-457200">
              <a:spcBef>
                <a:spcPts val="600"/>
              </a:spcBef>
            </a:pPr>
            <a:r>
              <a:rPr lang="en-GB" sz="2400" dirty="0" smtClean="0"/>
              <a:t>E.g.2 – Laptops (Samsung, HP, Sony, Macs, etc...)</a:t>
            </a:r>
          </a:p>
        </p:txBody>
      </p:sp>
      <p:sp>
        <p:nvSpPr>
          <p:cNvPr id="16"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Availability of Substitutes</a:t>
            </a:r>
            <a:endParaRPr lang="en-GB" sz="2800" dirty="0"/>
          </a:p>
        </p:txBody>
      </p:sp>
    </p:spTree>
    <p:extLst>
      <p:ext uri="{BB962C8B-B14F-4D97-AF65-F5344CB8AC3E}">
        <p14:creationId xmlns:p14="http://schemas.microsoft.com/office/powerpoint/2010/main" val="289590597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124744"/>
            <a:ext cx="8738492" cy="5217254"/>
          </a:xfrm>
        </p:spPr>
        <p:txBody>
          <a:bodyPr>
            <a:noAutofit/>
          </a:bodyPr>
          <a:lstStyle/>
          <a:p>
            <a:pPr marL="0" indent="0">
              <a:buNone/>
            </a:pPr>
            <a:r>
              <a:rPr lang="en-GB" sz="1700" b="1" dirty="0" smtClean="0"/>
              <a:t>GDP, or Gross Domestic Product, </a:t>
            </a:r>
            <a:r>
              <a:rPr lang="en-GB" sz="1700" dirty="0" smtClean="0"/>
              <a:t>is arguably the most important of all economic statistics as it attempts to capture the state of the economy in one number.</a:t>
            </a:r>
          </a:p>
          <a:p>
            <a:pPr marL="0" indent="0">
              <a:buNone/>
            </a:pPr>
            <a:r>
              <a:rPr lang="en-GB" sz="1700" b="1" dirty="0" smtClean="0"/>
              <a:t>What is GDP?</a:t>
            </a:r>
            <a:r>
              <a:rPr lang="en-GB" sz="1700" dirty="0" smtClean="0"/>
              <a:t> - GDP can be measured in three ways: </a:t>
            </a:r>
          </a:p>
          <a:p>
            <a:r>
              <a:rPr lang="en-GB" sz="1700" b="1" dirty="0" smtClean="0"/>
              <a:t>Output Measure: </a:t>
            </a:r>
            <a:r>
              <a:rPr lang="en-GB" sz="1700" dirty="0" smtClean="0"/>
              <a:t>value of the goods and services produced by all sectors of the economy; agriculture, manufacturing, energy, construction, service sector and the Government </a:t>
            </a:r>
          </a:p>
          <a:p>
            <a:r>
              <a:rPr lang="en-GB" sz="1700" b="1" dirty="0" smtClean="0"/>
              <a:t>Expenditure Measure: </a:t>
            </a:r>
            <a:r>
              <a:rPr lang="en-GB" sz="1700" dirty="0" smtClean="0"/>
              <a:t>value of the goods and services purchased by households and by Government, investment in machinery and buildings. It also includes the value of exports minus imports </a:t>
            </a:r>
          </a:p>
          <a:p>
            <a:r>
              <a:rPr lang="en-GB" sz="1700" dirty="0" smtClean="0"/>
              <a:t>I</a:t>
            </a:r>
            <a:r>
              <a:rPr lang="en-GB" sz="1700" b="1" dirty="0" smtClean="0"/>
              <a:t>ncome Measure: </a:t>
            </a:r>
            <a:r>
              <a:rPr lang="en-GB" sz="1700" dirty="0" smtClean="0"/>
              <a:t>value of the income generated mostly in terms of profits and wages</a:t>
            </a:r>
          </a:p>
          <a:p>
            <a:pPr>
              <a:buNone/>
            </a:pPr>
            <a:r>
              <a:rPr lang="en-GB" sz="1700" dirty="0" smtClean="0"/>
              <a:t>In theory all three approaches should produce the same number. </a:t>
            </a:r>
          </a:p>
          <a:p>
            <a:r>
              <a:rPr lang="en-GB" sz="1700" dirty="0" smtClean="0"/>
              <a:t>In the UK the Office for National Statistics (ONS) publishes one single measure of GDP which, apart from the first estimate, is calculated using all three ways of measuring. </a:t>
            </a:r>
          </a:p>
          <a:p>
            <a:r>
              <a:rPr lang="en-GB" sz="1700" dirty="0" smtClean="0"/>
              <a:t>Usually the main interest in the UK figures is in the quarterly change in GDP in real terms, that is after taking account of changes in prices (inflation). </a:t>
            </a:r>
          </a:p>
        </p:txBody>
      </p:sp>
      <p:sp>
        <p:nvSpPr>
          <p:cNvPr id="16" name="Title 2"/>
          <p:cNvSpPr txBox="1">
            <a:spLocks/>
          </p:cNvSpPr>
          <p:nvPr/>
        </p:nvSpPr>
        <p:spPr>
          <a:xfrm>
            <a:off x="179512" y="33265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Level of Gross Domestic Product (GDP)</a:t>
            </a:r>
            <a:endParaRPr lang="en-GB" sz="2800" dirty="0"/>
          </a:p>
        </p:txBody>
      </p:sp>
    </p:spTree>
    <p:extLst>
      <p:ext uri="{BB962C8B-B14F-4D97-AF65-F5344CB8AC3E}">
        <p14:creationId xmlns:p14="http://schemas.microsoft.com/office/powerpoint/2010/main" val="52213488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052736"/>
            <a:ext cx="8964488" cy="5361270"/>
          </a:xfrm>
        </p:spPr>
        <p:txBody>
          <a:bodyPr>
            <a:noAutofit/>
          </a:bodyPr>
          <a:lstStyle/>
          <a:p>
            <a:pPr marL="365125" indent="-365125">
              <a:buNone/>
            </a:pPr>
            <a:r>
              <a:rPr lang="en-GB" sz="2000" b="1" dirty="0" smtClean="0"/>
              <a:t>How is GDP calculated?</a:t>
            </a:r>
            <a:endParaRPr lang="en-GB" sz="2000" dirty="0" smtClean="0"/>
          </a:p>
          <a:p>
            <a:r>
              <a:rPr lang="en-GB" sz="1800" dirty="0" smtClean="0"/>
              <a:t>Calculating a GDP estimate for all three measures every three months</a:t>
            </a:r>
          </a:p>
          <a:p>
            <a:r>
              <a:rPr lang="en-GB" sz="1800" dirty="0" smtClean="0"/>
              <a:t>The output measure - is considered the most accurate for the short term – involving surveying tens of thousands of UK firms. </a:t>
            </a:r>
          </a:p>
          <a:p>
            <a:pPr lvl="1"/>
            <a:r>
              <a:rPr lang="en-GB" sz="1800" dirty="0" smtClean="0"/>
              <a:t>The main sources used for this are ONS surveys of manufacturing and service industries</a:t>
            </a:r>
          </a:p>
          <a:p>
            <a:pPr lvl="1"/>
            <a:r>
              <a:rPr lang="en-GB" sz="1800" dirty="0" smtClean="0"/>
              <a:t>Information on sales is collected from 6,000 companies in manufacturing, 25,000 service sector firms, 5,000 retailers and 10,000 companies in the construction sector</a:t>
            </a:r>
          </a:p>
          <a:p>
            <a:pPr lvl="1"/>
            <a:r>
              <a:rPr lang="en-GB" sz="1800" dirty="0" smtClean="0"/>
              <a:t>Data is also collected from government departments covering activities such as agriculture, energy, health and education.</a:t>
            </a:r>
          </a:p>
          <a:p>
            <a:pPr lvl="1"/>
            <a:r>
              <a:rPr lang="en-GB" sz="1800" dirty="0" smtClean="0"/>
              <a:t>This is augmented by a wide range of sources which ensure that activity in the economy is well covered</a:t>
            </a:r>
            <a:endParaRPr lang="en-GB" sz="1800" b="1" dirty="0" smtClean="0"/>
          </a:p>
          <a:p>
            <a:pPr marL="365125" indent="-365125" algn="ctr">
              <a:buNone/>
            </a:pPr>
            <a:r>
              <a:rPr lang="en-GB" sz="1800" i="1" dirty="0" smtClean="0"/>
              <a:t>GDP = </a:t>
            </a:r>
            <a:r>
              <a:rPr lang="en-GB" sz="1800" i="1" dirty="0" smtClean="0">
                <a:hlinkClick r:id="rId3" action="ppaction://hlinkfile" tooltip="Consumption (economics)"/>
              </a:rPr>
              <a:t>private consumption</a:t>
            </a:r>
            <a:r>
              <a:rPr lang="en-GB" sz="1800" i="1" dirty="0" smtClean="0"/>
              <a:t> + </a:t>
            </a:r>
            <a:r>
              <a:rPr lang="en-GB" sz="1800" i="1" dirty="0" smtClean="0">
                <a:hlinkClick r:id="rId4" action="ppaction://hlinkfile" tooltip="Gross private domestic investment"/>
              </a:rPr>
              <a:t>gross investment</a:t>
            </a:r>
            <a:r>
              <a:rPr lang="en-GB" sz="1800" i="1" dirty="0" smtClean="0"/>
              <a:t> + </a:t>
            </a:r>
            <a:r>
              <a:rPr lang="en-GB" sz="1800" i="1" dirty="0" smtClean="0">
                <a:hlinkClick r:id="rId5" action="ppaction://hlinkfile" tooltip="Government spending"/>
              </a:rPr>
              <a:t>government spending</a:t>
            </a:r>
            <a:r>
              <a:rPr lang="en-GB" sz="1800" i="1" dirty="0" smtClean="0"/>
              <a:t> + (</a:t>
            </a:r>
            <a:r>
              <a:rPr lang="en-GB" sz="1800" i="1" dirty="0" smtClean="0">
                <a:hlinkClick r:id="rId6" action="ppaction://hlinkfile" tooltip="Export"/>
              </a:rPr>
              <a:t>exports</a:t>
            </a:r>
            <a:r>
              <a:rPr lang="en-GB" sz="1800" i="1" dirty="0" smtClean="0"/>
              <a:t> − </a:t>
            </a:r>
            <a:r>
              <a:rPr lang="en-GB" sz="1800" i="1" dirty="0" smtClean="0">
                <a:hlinkClick r:id="rId7" action="ppaction://hlinkfile" tooltip="Import"/>
              </a:rPr>
              <a:t>imports</a:t>
            </a:r>
            <a:r>
              <a:rPr lang="en-GB" sz="1800" i="1" dirty="0" smtClean="0"/>
              <a:t>)</a:t>
            </a:r>
            <a:endParaRPr lang="en-GB" sz="1800" dirty="0" smtClean="0"/>
          </a:p>
        </p:txBody>
      </p:sp>
      <p:pic>
        <p:nvPicPr>
          <p:cNvPr id="5" name="Picture 2"/>
          <p:cNvPicPr>
            <a:picLocks noChangeAspect="1" noChangeArrowheads="1"/>
          </p:cNvPicPr>
          <p:nvPr/>
        </p:nvPicPr>
        <p:blipFill>
          <a:blip r:embed="rId8" cstate="print">
            <a:clrChange>
              <a:clrFrom>
                <a:srgbClr val="FFFFFF"/>
              </a:clrFrom>
              <a:clrTo>
                <a:srgbClr val="FFFFFF">
                  <a:alpha val="0"/>
                </a:srgbClr>
              </a:clrTo>
            </a:clrChange>
          </a:blip>
          <a:srcRect l="14160" t="56163" r="59362" b="39454"/>
          <a:stretch>
            <a:fillRect/>
          </a:stretch>
        </p:blipFill>
        <p:spPr bwMode="auto">
          <a:xfrm>
            <a:off x="1115616" y="5877272"/>
            <a:ext cx="6960773" cy="576064"/>
          </a:xfrm>
          <a:prstGeom prst="rect">
            <a:avLst/>
          </a:prstGeom>
          <a:noFill/>
          <a:ln w="9525">
            <a:noFill/>
            <a:miter lim="800000"/>
            <a:headEnd/>
            <a:tailEnd/>
          </a:ln>
        </p:spPr>
      </p:pic>
      <p:sp>
        <p:nvSpPr>
          <p:cNvPr id="19" name="Title 2"/>
          <p:cNvSpPr txBox="1">
            <a:spLocks/>
          </p:cNvSpPr>
          <p:nvPr/>
        </p:nvSpPr>
        <p:spPr>
          <a:xfrm>
            <a:off x="179512" y="33265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Level of Gross Domestic Product (GDP)</a:t>
            </a:r>
            <a:endParaRPr lang="en-GB" sz="2800" dirty="0"/>
          </a:p>
        </p:txBody>
      </p:sp>
    </p:spTree>
    <p:extLst>
      <p:ext uri="{BB962C8B-B14F-4D97-AF65-F5344CB8AC3E}">
        <p14:creationId xmlns:p14="http://schemas.microsoft.com/office/powerpoint/2010/main" val="252033509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024" y="1124744"/>
            <a:ext cx="8676456" cy="5328592"/>
          </a:xfrm>
        </p:spPr>
        <p:txBody>
          <a:bodyPr>
            <a:noAutofit/>
          </a:bodyPr>
          <a:lstStyle/>
          <a:p>
            <a:pPr marL="365125" indent="-365125">
              <a:buNone/>
            </a:pPr>
            <a:r>
              <a:rPr lang="en-GB" sz="1800" b="1" dirty="0" smtClean="0"/>
              <a:t>What is GDP used for?</a:t>
            </a:r>
            <a:endParaRPr lang="en-GB" sz="1800" dirty="0" smtClean="0"/>
          </a:p>
          <a:p>
            <a:r>
              <a:rPr lang="en-GB" sz="1800" dirty="0" smtClean="0"/>
              <a:t>GDP is the principal means of determining the health of the UK economy </a:t>
            </a:r>
          </a:p>
          <a:p>
            <a:r>
              <a:rPr lang="en-GB" sz="1800" dirty="0" smtClean="0"/>
              <a:t>Used by the Bank of England and its Monetary Policy Committee (MPC) as one of the key indicators in setting interest rates each month</a:t>
            </a:r>
          </a:p>
          <a:p>
            <a:pPr lvl="1"/>
            <a:r>
              <a:rPr lang="en-GB" sz="1800" dirty="0" smtClean="0"/>
              <a:t>So for example, if there are concerns the rate of GDP growth is too great and could be inflationary, the MPC is more likely to consider raising interest rates. </a:t>
            </a:r>
          </a:p>
          <a:p>
            <a:r>
              <a:rPr lang="en-GB" sz="1800" dirty="0" smtClean="0"/>
              <a:t>The treasury also uses GDP when planning economy policy. </a:t>
            </a:r>
          </a:p>
          <a:p>
            <a:pPr lvl="1"/>
            <a:r>
              <a:rPr lang="en-GB" sz="1800" dirty="0" smtClean="0"/>
              <a:t>When an economy is negative, tax receipts tend to fall, and the government adjusts its tax and spending plans accordingly to increase/improve customer sales</a:t>
            </a:r>
          </a:p>
          <a:p>
            <a:r>
              <a:rPr lang="en-GB" sz="1800" dirty="0" smtClean="0"/>
              <a:t>UK GDP is used internationally by the various financial bodies such as OECD, IMF, and the World Bank to compare the performance of different economies. </a:t>
            </a:r>
          </a:p>
          <a:p>
            <a:r>
              <a:rPr lang="en-GB" sz="1800" dirty="0" smtClean="0"/>
              <a:t>The European Union also uses GDP estimates as a basis for determining different countries' contributions to the EU budget. </a:t>
            </a:r>
            <a:endParaRPr lang="en-GB" sz="1800" dirty="0"/>
          </a:p>
        </p:txBody>
      </p:sp>
      <p:sp>
        <p:nvSpPr>
          <p:cNvPr id="17" name="Title 2"/>
          <p:cNvSpPr txBox="1">
            <a:spLocks/>
          </p:cNvSpPr>
          <p:nvPr/>
        </p:nvSpPr>
        <p:spPr>
          <a:xfrm>
            <a:off x="179512" y="33265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Level of Gross Domestic Product (GDP)</a:t>
            </a:r>
            <a:endParaRPr lang="en-GB" sz="2800" dirty="0"/>
          </a:p>
        </p:txBody>
      </p:sp>
    </p:spTree>
    <p:extLst>
      <p:ext uri="{BB962C8B-B14F-4D97-AF65-F5344CB8AC3E}">
        <p14:creationId xmlns:p14="http://schemas.microsoft.com/office/powerpoint/2010/main" val="127652125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6"/>
            <a:ext cx="8738492" cy="5256584"/>
          </a:xfrm>
        </p:spPr>
        <p:txBody>
          <a:bodyPr>
            <a:noAutofit/>
          </a:bodyPr>
          <a:lstStyle/>
          <a:p>
            <a:r>
              <a:rPr lang="en-GB" sz="1600" dirty="0" smtClean="0"/>
              <a:t>External economic influences on demand can have an impact on sales within companies and have an impact on price and what the customer is willing to pay.</a:t>
            </a:r>
          </a:p>
          <a:p>
            <a:r>
              <a:rPr lang="en-GB" sz="1600" b="1" dirty="0" smtClean="0"/>
              <a:t>Price</a:t>
            </a:r>
            <a:r>
              <a:rPr lang="en-GB" sz="1600" dirty="0" smtClean="0"/>
              <a:t> – goods can be seen as overprices in comparison to the past, ruse beyond inflation rates, be seen as too expensive or too cheap. Economies of scale can force product price drops and rises, Memory Chips dropped 700% in one year but Stamps went up 300% is the same year. This can have a positive or negative impact on companies depending on their product ranges.</a:t>
            </a:r>
          </a:p>
          <a:p>
            <a:r>
              <a:rPr lang="en-GB" sz="1600" b="1" dirty="0" smtClean="0"/>
              <a:t>Price of substitutes and complements</a:t>
            </a:r>
            <a:r>
              <a:rPr lang="en-GB" sz="1600" dirty="0" smtClean="0"/>
              <a:t> – Force of demand, Xbox drops its price so Sony must but what of companies with fewer rivals. Cheap imports can reduce down the price of home goods jus the same as next doors shop sales.</a:t>
            </a:r>
          </a:p>
          <a:p>
            <a:r>
              <a:rPr lang="en-GB" sz="1600" b="1" dirty="0" smtClean="0"/>
              <a:t>Income</a:t>
            </a:r>
            <a:r>
              <a:rPr lang="en-GB" sz="1600" dirty="0" smtClean="0"/>
              <a:t> – Standard of Living increases reduce down in a recession but prices of good continue to rise, causing a ripple effect in sales and price marking within supermarkets. Similarly the price of goods in certain areas is dependent on the wage within that area, McDonalds on in Chelsea is twice what it is in Corby.</a:t>
            </a:r>
          </a:p>
          <a:p>
            <a:r>
              <a:rPr lang="en-GB" sz="1600" dirty="0" smtClean="0"/>
              <a:t>Advertising – Advertising drives sales, unless a company cannot afford it, advertising is a key feature in most companies product drives but success and failure can be driven by a number of factors, location, image, target audience etc.</a:t>
            </a:r>
          </a:p>
          <a:p>
            <a:r>
              <a:rPr lang="en-GB" sz="1600" b="1" dirty="0" smtClean="0"/>
              <a:t>Tastes and preferences</a:t>
            </a:r>
            <a:r>
              <a:rPr lang="en-GB" sz="1600" dirty="0" smtClean="0"/>
              <a:t> – Tastes change, this can have a major impact on product sales, fur was popular, then Burberry, fashions come and go in any product driven field. </a:t>
            </a:r>
            <a:endParaRPr lang="en-GB" sz="1600" dirty="0"/>
          </a:p>
        </p:txBody>
      </p:sp>
      <p:sp>
        <p:nvSpPr>
          <p:cNvPr id="16" name="Title 2"/>
          <p:cNvSpPr txBox="1">
            <a:spLocks/>
          </p:cNvSpPr>
          <p:nvPr/>
        </p:nvSpPr>
        <p:spPr>
          <a:xfrm>
            <a:off x="179512" y="31213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Influences on Demand</a:t>
            </a:r>
            <a:endParaRPr lang="en-GB" sz="2800" dirty="0"/>
          </a:p>
        </p:txBody>
      </p:sp>
    </p:spTree>
    <p:extLst>
      <p:ext uri="{BB962C8B-B14F-4D97-AF65-F5344CB8AC3E}">
        <p14:creationId xmlns:p14="http://schemas.microsoft.com/office/powerpoint/2010/main" val="373855776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5112568"/>
          </a:xfrm>
        </p:spPr>
        <p:txBody>
          <a:bodyPr>
            <a:noAutofit/>
          </a:bodyPr>
          <a:lstStyle/>
          <a:p>
            <a:pPr marL="0" indent="0">
              <a:buNone/>
            </a:pPr>
            <a:r>
              <a:rPr lang="en-US" sz="2000" dirty="0" smtClean="0"/>
              <a:t>Supplying a service/products to the consumers from the business plays a big part in business supply chain - </a:t>
            </a:r>
            <a:r>
              <a:rPr lang="en-US" sz="2000" b="1" dirty="0" smtClean="0"/>
              <a:t>Click on the links below for additional information</a:t>
            </a:r>
            <a:endParaRPr lang="en-US" sz="2000" dirty="0" smtClean="0"/>
          </a:p>
          <a:p>
            <a:pPr marL="446088" lvl="1"/>
            <a:r>
              <a:rPr lang="en-US" sz="2000" b="1" dirty="0" smtClean="0">
                <a:hlinkClick r:id="rId3" action="ppaction://hlinksldjump"/>
              </a:rPr>
              <a:t>Influenced by availability of Raw Materials and </a:t>
            </a:r>
            <a:r>
              <a:rPr lang="en-US" sz="2000" b="1" dirty="0" err="1" smtClean="0">
                <a:hlinkClick r:id="rId3" action="ppaction://hlinksldjump"/>
              </a:rPr>
              <a:t>Labour</a:t>
            </a:r>
            <a:endParaRPr lang="en-US" sz="2000" b="1" dirty="0" smtClean="0"/>
          </a:p>
          <a:p>
            <a:pPr marL="446088" lvl="1"/>
            <a:r>
              <a:rPr lang="en-US" sz="2000" b="1" dirty="0" smtClean="0">
                <a:hlinkClick r:id="rId4" action="ppaction://hlinksldjump"/>
              </a:rPr>
              <a:t>Logistics</a:t>
            </a:r>
            <a:endParaRPr lang="en-US" sz="2000" b="1" dirty="0" smtClean="0"/>
          </a:p>
          <a:p>
            <a:pPr marL="446088" lvl="1"/>
            <a:r>
              <a:rPr lang="en-US" sz="2000" b="1" dirty="0" smtClean="0">
                <a:hlinkClick r:id="rId5" action="ppaction://hlinksldjump"/>
              </a:rPr>
              <a:t>Competition for Raw Materials</a:t>
            </a:r>
            <a:r>
              <a:rPr lang="en-US" sz="2000" dirty="0" smtClean="0"/>
              <a:t> – such as the cost of electricity, sometimes related to oil/gas etc</a:t>
            </a:r>
            <a:endParaRPr lang="en-US" sz="2000" b="1" dirty="0" smtClean="0"/>
          </a:p>
          <a:p>
            <a:pPr marL="446088" lvl="1"/>
            <a:r>
              <a:rPr lang="en-US" sz="2000" b="1" dirty="0" smtClean="0">
                <a:hlinkClick r:id="rId6" action="ppaction://hlinksldjump"/>
              </a:rPr>
              <a:t>Ability to Produce a Profit</a:t>
            </a:r>
            <a:endParaRPr lang="en-US" sz="2000" b="1" dirty="0" smtClean="0"/>
          </a:p>
          <a:p>
            <a:pPr marL="446088" lvl="1"/>
            <a:r>
              <a:rPr lang="en-US" sz="2000" b="1" dirty="0" smtClean="0">
                <a:hlinkClick r:id="rId7" action="ppaction://hlinksldjump"/>
              </a:rPr>
              <a:t>Government Support</a:t>
            </a:r>
            <a:r>
              <a:rPr lang="en-US" sz="2000" b="1" dirty="0" smtClean="0"/>
              <a:t> </a:t>
            </a:r>
            <a:r>
              <a:rPr lang="en-US" sz="2000" dirty="0" smtClean="0"/>
              <a:t>– such as limitations on taxation, importing and exporting of products/services</a:t>
            </a:r>
          </a:p>
          <a:p>
            <a:pPr marL="446088" lvl="1"/>
            <a:r>
              <a:rPr lang="en-US" sz="2000" dirty="0" smtClean="0"/>
              <a:t>But these wax and wane with the economy. Elasticity of supply is how companies react to the change in conditions.</a:t>
            </a:r>
          </a:p>
          <a:p>
            <a:pPr marL="0" indent="0">
              <a:buNone/>
            </a:pPr>
            <a:r>
              <a:rPr lang="en-US" sz="2000" b="1" dirty="0" smtClean="0"/>
              <a:t>Task 3 (P5.3)</a:t>
            </a:r>
            <a:r>
              <a:rPr lang="en-US" sz="2000" dirty="0" smtClean="0"/>
              <a:t> – Based on the two contrasting economic environments selected describe the influence of supplying the product/service to the business and customers – focusing on: -</a:t>
            </a:r>
          </a:p>
        </p:txBody>
      </p:sp>
      <p:graphicFrame>
        <p:nvGraphicFramePr>
          <p:cNvPr id="16" name="Table 15"/>
          <p:cNvGraphicFramePr>
            <a:graphicFrameLocks noGrp="1"/>
          </p:cNvGraphicFramePr>
          <p:nvPr>
            <p:extLst>
              <p:ext uri="{D42A27DB-BD31-4B8C-83A1-F6EECF244321}">
                <p14:modId xmlns:p14="http://schemas.microsoft.com/office/powerpoint/2010/main" val="2924093971"/>
              </p:ext>
            </p:extLst>
          </p:nvPr>
        </p:nvGraphicFramePr>
        <p:xfrm>
          <a:off x="179514" y="5802208"/>
          <a:ext cx="8640960" cy="640080"/>
        </p:xfrm>
        <a:graphic>
          <a:graphicData uri="http://schemas.openxmlformats.org/drawingml/2006/table">
            <a:tbl>
              <a:tblPr firstRow="1" bandRow="1">
                <a:tableStyleId>{5C22544A-7EE6-4342-B048-85BDC9FD1C3A}</a:tableStyleId>
              </a:tblPr>
              <a:tblGrid>
                <a:gridCol w="1080118"/>
                <a:gridCol w="2376266"/>
                <a:gridCol w="2376262"/>
                <a:gridCol w="1368152"/>
                <a:gridCol w="1440162"/>
              </a:tblGrid>
              <a:tr h="370840">
                <a:tc>
                  <a:txBody>
                    <a:bodyPr/>
                    <a:lstStyle/>
                    <a:p>
                      <a:pPr marL="0" indent="0" algn="ctr">
                        <a:spcAft>
                          <a:spcPts val="1200"/>
                        </a:spcAft>
                      </a:pPr>
                      <a:r>
                        <a:rPr lang="en-GB" sz="1800" dirty="0" smtClean="0">
                          <a:solidFill>
                            <a:schemeClr val="tx1"/>
                          </a:solidFill>
                          <a:latin typeface="Calibri" pitchFamily="34" charset="0"/>
                          <a:cs typeface="Calibri" pitchFamily="34" charset="0"/>
                          <a:hlinkClick r:id="rId4" action="ppaction://hlinksldjump"/>
                        </a:rPr>
                        <a:t>Logistics</a:t>
                      </a:r>
                      <a:endParaRPr lang="en-GB" sz="18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1" dirty="0" smtClean="0">
                          <a:solidFill>
                            <a:schemeClr val="tx1"/>
                          </a:solidFill>
                          <a:latin typeface="Calibri" pitchFamily="34" charset="0"/>
                          <a:cs typeface="Calibri" pitchFamily="34" charset="0"/>
                          <a:hlinkClick r:id="rId3" action="ppaction://hlinksldjump"/>
                        </a:rPr>
                        <a:t>Availability of Raw Materials and </a:t>
                      </a:r>
                      <a:r>
                        <a:rPr lang="en-US" sz="1800" b="1" i="1" dirty="0" err="1" smtClean="0">
                          <a:solidFill>
                            <a:schemeClr val="tx1"/>
                          </a:solidFill>
                          <a:latin typeface="Calibri" pitchFamily="34" charset="0"/>
                          <a:cs typeface="Calibri" pitchFamily="34" charset="0"/>
                          <a:hlinkClick r:id="rId3" action="ppaction://hlinksldjump"/>
                        </a:rPr>
                        <a:t>Labour</a:t>
                      </a:r>
                      <a:endParaRPr lang="en-GB" sz="1800"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1" dirty="0" smtClean="0">
                          <a:solidFill>
                            <a:schemeClr val="tx1"/>
                          </a:solidFill>
                          <a:latin typeface="Calibri" pitchFamily="34" charset="0"/>
                          <a:cs typeface="Calibri" pitchFamily="34" charset="0"/>
                          <a:hlinkClick r:id="rId5" action="ppaction://hlinksldjump"/>
                        </a:rPr>
                        <a:t>Competition of Raw Materials and </a:t>
                      </a:r>
                      <a:r>
                        <a:rPr lang="en-US" sz="1800" b="1" i="1" dirty="0" err="1" smtClean="0">
                          <a:solidFill>
                            <a:schemeClr val="tx1"/>
                          </a:solidFill>
                          <a:latin typeface="Calibri" pitchFamily="34" charset="0"/>
                          <a:cs typeface="Calibri" pitchFamily="34" charset="0"/>
                          <a:hlinkClick r:id="rId5" action="ppaction://hlinksldjump"/>
                        </a:rPr>
                        <a:t>Labour</a:t>
                      </a:r>
                      <a:endParaRPr lang="en-US" sz="1800" b="1" i="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1" dirty="0" smtClean="0">
                          <a:solidFill>
                            <a:schemeClr val="tx1"/>
                          </a:solidFill>
                          <a:latin typeface="Calibri" pitchFamily="34" charset="0"/>
                          <a:cs typeface="Calibri" pitchFamily="34" charset="0"/>
                          <a:hlinkClick r:id="rId6" action="ppaction://hlinksldjump"/>
                        </a:rPr>
                        <a:t>Profitability</a:t>
                      </a:r>
                      <a:endParaRPr lang="en-US" sz="1800" b="1" i="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1" dirty="0" smtClean="0">
                          <a:solidFill>
                            <a:schemeClr val="tx1"/>
                          </a:solidFill>
                          <a:latin typeface="Calibri" pitchFamily="34" charset="0"/>
                          <a:cs typeface="Calibri" pitchFamily="34" charset="0"/>
                          <a:hlinkClick r:id="rId7" action="ppaction://hlinksldjump"/>
                        </a:rPr>
                        <a:t>Government Support</a:t>
                      </a:r>
                      <a:endParaRPr lang="en-GB" sz="18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15"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LO3 - The impact of the economic environment – Elasticity of Supply</a:t>
            </a:r>
            <a:endParaRPr lang="en-GB" sz="2000" dirty="0"/>
          </a:p>
        </p:txBody>
      </p:sp>
    </p:spTree>
    <p:extLst>
      <p:ext uri="{BB962C8B-B14F-4D97-AF65-F5344CB8AC3E}">
        <p14:creationId xmlns:p14="http://schemas.microsoft.com/office/powerpoint/2010/main" val="9125735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2840" y="1052736"/>
            <a:ext cx="8517632" cy="5361270"/>
          </a:xfrm>
        </p:spPr>
        <p:txBody>
          <a:bodyPr>
            <a:noAutofit/>
          </a:bodyPr>
          <a:lstStyle/>
          <a:p>
            <a:pPr marL="365125" indent="-365125">
              <a:spcAft>
                <a:spcPts val="1200"/>
              </a:spcAft>
              <a:buNone/>
            </a:pPr>
            <a:r>
              <a:rPr lang="en-US" sz="2000" b="1" dirty="0" smtClean="0"/>
              <a:t>Availability of Raw Materials</a:t>
            </a:r>
          </a:p>
          <a:p>
            <a:pPr>
              <a:spcAft>
                <a:spcPts val="1200"/>
              </a:spcAft>
            </a:pPr>
            <a:r>
              <a:rPr lang="en-US" sz="1800" dirty="0" smtClean="0"/>
              <a:t>Reliance on resources available, such as oil, fossil fuels, gas, crops, etc…</a:t>
            </a:r>
          </a:p>
          <a:p>
            <a:pPr>
              <a:spcAft>
                <a:spcPts val="1200"/>
              </a:spcAft>
            </a:pPr>
            <a:r>
              <a:rPr lang="en-US" sz="1800" dirty="0" smtClean="0"/>
              <a:t>Depending on explorations by refineries, seasonal weather and harvesting of businesses within the PRIMARY sector</a:t>
            </a:r>
          </a:p>
          <a:p>
            <a:pPr marL="365125" indent="-365125">
              <a:spcAft>
                <a:spcPts val="1200"/>
              </a:spcAft>
              <a:buNone/>
            </a:pPr>
            <a:r>
              <a:rPr lang="en-US" sz="2000" b="1" dirty="0" smtClean="0"/>
              <a:t>Availability of Labour</a:t>
            </a:r>
          </a:p>
          <a:p>
            <a:pPr>
              <a:spcAft>
                <a:spcPts val="1200"/>
              </a:spcAft>
            </a:pPr>
            <a:r>
              <a:rPr lang="en-US" sz="1800" dirty="0" smtClean="0"/>
              <a:t>Reliance on the quality of education, training and experience of the prospective employees</a:t>
            </a:r>
          </a:p>
          <a:p>
            <a:pPr>
              <a:spcAft>
                <a:spcPts val="1200"/>
              </a:spcAft>
            </a:pPr>
            <a:r>
              <a:rPr lang="en-US" sz="1800" dirty="0" smtClean="0"/>
              <a:t>During a recession, the number of employees applying for a position are high with a wider range of education, training and experience available to choice from</a:t>
            </a:r>
          </a:p>
          <a:p>
            <a:pPr lvl="1">
              <a:spcAft>
                <a:spcPts val="1200"/>
              </a:spcAft>
            </a:pPr>
            <a:r>
              <a:rPr lang="en-US" sz="1800" dirty="0" smtClean="0"/>
              <a:t>Although the range  is greater, unfortunately that does not mean better choices to make from</a:t>
            </a:r>
          </a:p>
        </p:txBody>
      </p:sp>
      <p:sp>
        <p:nvSpPr>
          <p:cNvPr id="19" name="Title 2"/>
          <p:cNvSpPr txBox="1">
            <a:spLocks/>
          </p:cNvSpPr>
          <p:nvPr/>
        </p:nvSpPr>
        <p:spPr>
          <a:xfrm>
            <a:off x="179512" y="33265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Availability Of Raw Materials And Labour</a:t>
            </a:r>
            <a:endParaRPr lang="en-GB" sz="2800" dirty="0"/>
          </a:p>
        </p:txBody>
      </p:sp>
    </p:spTree>
    <p:extLst>
      <p:ext uri="{BB962C8B-B14F-4D97-AF65-F5344CB8AC3E}">
        <p14:creationId xmlns:p14="http://schemas.microsoft.com/office/powerpoint/2010/main" val="277774338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5688632"/>
          </a:xfrm>
        </p:spPr>
        <p:txBody>
          <a:bodyPr>
            <a:normAutofit lnSpcReduction="10000"/>
          </a:bodyPr>
          <a:lstStyle/>
          <a:p>
            <a:pPr marL="0" indent="0">
              <a:spcAft>
                <a:spcPts val="1200"/>
              </a:spcAft>
              <a:buNone/>
            </a:pPr>
            <a:r>
              <a:rPr lang="en-US" sz="2000" dirty="0" smtClean="0"/>
              <a:t>Reliance on the business area of transportation for products/services to businesses and consumers, can be affected by:</a:t>
            </a:r>
          </a:p>
          <a:p>
            <a:pPr>
              <a:spcAft>
                <a:spcPts val="1200"/>
              </a:spcAft>
            </a:pPr>
            <a:r>
              <a:rPr lang="en-US" sz="2000" dirty="0" smtClean="0"/>
              <a:t>Importing embargos/restrictions</a:t>
            </a:r>
          </a:p>
          <a:p>
            <a:pPr lvl="1">
              <a:spcAft>
                <a:spcPts val="1200"/>
              </a:spcAft>
            </a:pPr>
            <a:r>
              <a:rPr lang="en-US" sz="1800" dirty="0" smtClean="0"/>
              <a:t>QUOTAS used to monitor the amount of products/services invested into the country</a:t>
            </a:r>
          </a:p>
          <a:p>
            <a:pPr>
              <a:spcAft>
                <a:spcPts val="1200"/>
              </a:spcAft>
            </a:pPr>
            <a:r>
              <a:rPr lang="en-US" sz="2000" dirty="0" smtClean="0"/>
              <a:t>Exporting restrictions/constraints</a:t>
            </a:r>
          </a:p>
          <a:p>
            <a:pPr lvl="1">
              <a:spcAft>
                <a:spcPts val="1200"/>
              </a:spcAft>
            </a:pPr>
            <a:r>
              <a:rPr lang="en-US" sz="1800" dirty="0" smtClean="0"/>
              <a:t>QUOTAS used to monitor the amount of products/services provided  to other countries</a:t>
            </a:r>
          </a:p>
          <a:p>
            <a:pPr>
              <a:spcAft>
                <a:spcPts val="1200"/>
              </a:spcAft>
            </a:pPr>
            <a:r>
              <a:rPr lang="en-US" sz="2000" dirty="0" smtClean="0"/>
              <a:t>Petrol/Diesel costs</a:t>
            </a:r>
          </a:p>
          <a:p>
            <a:pPr lvl="1">
              <a:spcAft>
                <a:spcPts val="1200"/>
              </a:spcAft>
            </a:pPr>
            <a:r>
              <a:rPr lang="en-US" sz="2000" dirty="0" smtClean="0"/>
              <a:t>Government increases on TAX and price increases</a:t>
            </a:r>
          </a:p>
          <a:p>
            <a:pPr>
              <a:spcAft>
                <a:spcPts val="1200"/>
              </a:spcAft>
            </a:pPr>
            <a:r>
              <a:rPr lang="en-US" sz="2000" dirty="0" smtClean="0"/>
              <a:t>Postage firms</a:t>
            </a:r>
          </a:p>
          <a:p>
            <a:pPr marL="0" indent="0">
              <a:spcAft>
                <a:spcPts val="1200"/>
              </a:spcAft>
              <a:buNone/>
            </a:pPr>
            <a:r>
              <a:rPr lang="en-US" sz="2000" dirty="0" smtClean="0"/>
              <a:t>With businesses and consumers heavily dependant on deliveries of products/services within a short period of time, the dependencies on the logistical aspect is colossal</a:t>
            </a:r>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LO3 - The impact of the economic environment - Logistics</a:t>
            </a:r>
            <a:endParaRPr lang="en-GB" sz="2300" dirty="0"/>
          </a:p>
        </p:txBody>
      </p:sp>
    </p:spTree>
    <p:extLst>
      <p:ext uri="{BB962C8B-B14F-4D97-AF65-F5344CB8AC3E}">
        <p14:creationId xmlns:p14="http://schemas.microsoft.com/office/powerpoint/2010/main" val="309327351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289262"/>
          </a:xfrm>
        </p:spPr>
        <p:txBody>
          <a:bodyPr>
            <a:normAutofit/>
          </a:bodyPr>
          <a:lstStyle/>
          <a:p>
            <a:pPr marL="365125" indent="-365125">
              <a:spcAft>
                <a:spcPts val="1200"/>
              </a:spcAft>
              <a:buNone/>
            </a:pPr>
            <a:r>
              <a:rPr lang="en-US" sz="2000" b="1" dirty="0" smtClean="0"/>
              <a:t>Competition of Raw Materials</a:t>
            </a:r>
          </a:p>
          <a:p>
            <a:pPr>
              <a:spcAft>
                <a:spcPts val="1200"/>
              </a:spcAft>
            </a:pPr>
            <a:r>
              <a:rPr lang="en-US" sz="1800" dirty="0" smtClean="0"/>
              <a:t>Depending on the availability of the resources from different suppliers for oil, fossil fuels, gas, crops, etc…</a:t>
            </a:r>
          </a:p>
          <a:p>
            <a:pPr lvl="1">
              <a:spcAft>
                <a:spcPts val="1200"/>
              </a:spcAft>
            </a:pPr>
            <a:r>
              <a:rPr lang="en-US" sz="1800" dirty="0" smtClean="0"/>
              <a:t>High Levels of Resources leads to leads to greater amount of choices to the consumers at low and competitive costs</a:t>
            </a:r>
          </a:p>
          <a:p>
            <a:pPr lvl="1">
              <a:spcAft>
                <a:spcPts val="1200"/>
              </a:spcAft>
            </a:pPr>
            <a:r>
              <a:rPr lang="en-US" sz="1800" dirty="0" smtClean="0"/>
              <a:t>Low Levels of Resources leads to leads to limited choices for the consumers at high and non-negotiable costs</a:t>
            </a:r>
          </a:p>
          <a:p>
            <a:pPr marL="365125" indent="-365125">
              <a:spcAft>
                <a:spcPts val="1200"/>
              </a:spcAft>
              <a:buNone/>
            </a:pPr>
            <a:r>
              <a:rPr lang="en-US" sz="2000" b="1" dirty="0" smtClean="0"/>
              <a:t>Competition of Labour</a:t>
            </a:r>
          </a:p>
          <a:p>
            <a:pPr>
              <a:spcAft>
                <a:spcPts val="1200"/>
              </a:spcAft>
            </a:pPr>
            <a:r>
              <a:rPr lang="en-US" sz="1800" dirty="0" smtClean="0"/>
              <a:t>For businesses recruiting, this can be deemed as a very good thing because of the wider range of education, training and experience available and possibly the higher caliber of quality to choice from </a:t>
            </a:r>
          </a:p>
        </p:txBody>
      </p:sp>
      <p:sp>
        <p:nvSpPr>
          <p:cNvPr id="16" name="Title 2"/>
          <p:cNvSpPr txBox="1">
            <a:spLocks/>
          </p:cNvSpPr>
          <p:nvPr/>
        </p:nvSpPr>
        <p:spPr>
          <a:xfrm>
            <a:off x="179512" y="332656"/>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Competition Of Raw Materials And Labour</a:t>
            </a:r>
            <a:endParaRPr lang="en-GB" sz="2800" dirty="0"/>
          </a:p>
        </p:txBody>
      </p:sp>
    </p:spTree>
    <p:extLst>
      <p:ext uri="{BB962C8B-B14F-4D97-AF65-F5344CB8AC3E}">
        <p14:creationId xmlns:p14="http://schemas.microsoft.com/office/powerpoint/2010/main" val="50517455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16624"/>
          </a:xfrm>
        </p:spPr>
        <p:txBody>
          <a:bodyPr>
            <a:noAutofit/>
          </a:bodyPr>
          <a:lstStyle/>
          <a:p>
            <a:r>
              <a:rPr lang="en-GB" sz="1800" b="1" dirty="0" smtClean="0"/>
              <a:t>P5</a:t>
            </a:r>
            <a:r>
              <a:rPr lang="en-GB" sz="1800" dirty="0" smtClean="0"/>
              <a:t> - Learners </a:t>
            </a:r>
            <a:r>
              <a:rPr lang="en-GB" sz="1800" dirty="0"/>
              <a:t>could write a report for the management team of an organisation. They should describe the influence of two contrasting economic environments upon business activities within the selected organisation. </a:t>
            </a:r>
          </a:p>
          <a:p>
            <a:r>
              <a:rPr lang="en-GB" sz="1800" b="1" dirty="0" smtClean="0"/>
              <a:t>M2</a:t>
            </a:r>
            <a:r>
              <a:rPr lang="en-GB" sz="1800" dirty="0" smtClean="0"/>
              <a:t> - Learners </a:t>
            </a:r>
            <a:r>
              <a:rPr lang="en-GB" sz="1800" dirty="0"/>
              <a:t>will need to go on to consider changes in demand and supply on the business, and analyse the impact of those changes. </a:t>
            </a:r>
          </a:p>
          <a:p>
            <a:r>
              <a:rPr lang="en-GB" sz="1800" b="1" dirty="0" smtClean="0"/>
              <a:t>D2</a:t>
            </a:r>
            <a:r>
              <a:rPr lang="en-GB" sz="1800" dirty="0" smtClean="0"/>
              <a:t> - Learners </a:t>
            </a:r>
            <a:r>
              <a:rPr lang="en-GB" sz="1800" dirty="0"/>
              <a:t>will need to evaluate the extent to which a business is likely to be affected by changes in the economic environment. </a:t>
            </a:r>
            <a:endParaRPr lang="en-GB" sz="1800" dirty="0" smtClean="0"/>
          </a:p>
          <a:p>
            <a:r>
              <a:rPr lang="en-GB" sz="1800" dirty="0"/>
              <a:t>In earlier learning outcomes, learners were required to focus on two businesses. In learning outcome 3 they just need to be concerned with one. Learners need to understand that any business does not exist in isolation but is affected by a range of possible economic factors.</a:t>
            </a:r>
          </a:p>
          <a:p>
            <a:r>
              <a:rPr lang="en-GB" sz="1800" dirty="0"/>
              <a:t>They could undertake a group task where the key economic variables that can affect a business are identified and researched. Learners should then use the data that they have obtained and look for changes in the behaviour of businesses using examples from newspapers or news websites. Each group could then be asked to present their findings 	</a:t>
            </a:r>
          </a:p>
          <a:p>
            <a:r>
              <a:rPr lang="en-GB" sz="1800" dirty="0"/>
              <a:t>	</a:t>
            </a:r>
          </a:p>
        </p:txBody>
      </p:sp>
      <p:sp>
        <p:nvSpPr>
          <p:cNvPr id="3" name="Title 2"/>
          <p:cNvSpPr>
            <a:spLocks noGrp="1"/>
          </p:cNvSpPr>
          <p:nvPr>
            <p:ph type="title" idx="4294967295"/>
          </p:nvPr>
        </p:nvSpPr>
        <p:spPr>
          <a:xfrm>
            <a:off x="179512" y="116632"/>
            <a:ext cx="8784976" cy="576064"/>
          </a:xfrm>
        </p:spPr>
        <p:txBody>
          <a:bodyPr>
            <a:normAutofit fontScale="90000"/>
          </a:bodyPr>
          <a:lstStyle/>
          <a:p>
            <a:r>
              <a:rPr lang="en-GB" dirty="0"/>
              <a:t>Assessment Criteria </a:t>
            </a:r>
            <a:r>
              <a:rPr lang="en-GB" dirty="0" smtClean="0"/>
              <a:t>P5, M2, D2 </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361270"/>
          </a:xfrm>
        </p:spPr>
        <p:txBody>
          <a:bodyPr>
            <a:normAutofit fontScale="85000" lnSpcReduction="20000"/>
          </a:bodyPr>
          <a:lstStyle/>
          <a:p>
            <a:pPr marL="0" indent="0">
              <a:spcAft>
                <a:spcPts val="1200"/>
              </a:spcAft>
              <a:buNone/>
            </a:pPr>
            <a:r>
              <a:rPr lang="en-GB" sz="2200" dirty="0" smtClean="0"/>
              <a:t>The ability of a company to earn a profit. It is a relative measure of success for a business.</a:t>
            </a:r>
          </a:p>
          <a:p>
            <a:pPr>
              <a:spcAft>
                <a:spcPts val="1200"/>
              </a:spcAft>
            </a:pPr>
            <a:r>
              <a:rPr lang="en-GB" sz="2200" dirty="0" smtClean="0"/>
              <a:t>Profitability of the business is dependent on different aspects, such as:</a:t>
            </a:r>
          </a:p>
          <a:p>
            <a:pPr lvl="1">
              <a:spcAft>
                <a:spcPts val="1200"/>
              </a:spcAft>
            </a:pPr>
            <a:r>
              <a:rPr lang="en-GB" sz="1900" dirty="0" smtClean="0"/>
              <a:t>Consumer </a:t>
            </a:r>
            <a:r>
              <a:rPr lang="en-GB" sz="1900" b="1" dirty="0" smtClean="0"/>
              <a:t>Satisfaction</a:t>
            </a:r>
          </a:p>
          <a:p>
            <a:pPr lvl="1">
              <a:spcAft>
                <a:spcPts val="1200"/>
              </a:spcAft>
            </a:pPr>
            <a:r>
              <a:rPr lang="en-GB" sz="1900" dirty="0" smtClean="0"/>
              <a:t>Consumer </a:t>
            </a:r>
            <a:r>
              <a:rPr lang="en-GB" sz="1900" b="1" dirty="0" smtClean="0"/>
              <a:t>Loyalty</a:t>
            </a:r>
          </a:p>
          <a:p>
            <a:pPr lvl="1">
              <a:spcAft>
                <a:spcPts val="1200"/>
              </a:spcAft>
            </a:pPr>
            <a:r>
              <a:rPr lang="en-GB" sz="1900" b="1" dirty="0" smtClean="0"/>
              <a:t>Meeting Customer Demand </a:t>
            </a:r>
          </a:p>
          <a:p>
            <a:pPr lvl="1">
              <a:spcAft>
                <a:spcPts val="1200"/>
              </a:spcAft>
            </a:pPr>
            <a:r>
              <a:rPr lang="en-GB" sz="1900" b="1" dirty="0" smtClean="0"/>
              <a:t>Reducing Costs </a:t>
            </a:r>
            <a:r>
              <a:rPr lang="en-GB" sz="1900" dirty="0" smtClean="0"/>
              <a:t>(BUT NOT QUALITY) for overheads and materials</a:t>
            </a:r>
          </a:p>
          <a:p>
            <a:pPr lvl="1">
              <a:spcAft>
                <a:spcPts val="1200"/>
              </a:spcAft>
            </a:pPr>
            <a:r>
              <a:rPr lang="en-GB" sz="1900" b="1" dirty="0" smtClean="0"/>
              <a:t>Reputation </a:t>
            </a:r>
            <a:r>
              <a:rPr lang="en-GB" sz="1900" dirty="0" smtClean="0"/>
              <a:t>with Suppliers</a:t>
            </a:r>
          </a:p>
          <a:p>
            <a:pPr lvl="1">
              <a:spcAft>
                <a:spcPts val="1200"/>
              </a:spcAft>
            </a:pPr>
            <a:r>
              <a:rPr lang="en-GB" sz="1900" b="1" dirty="0" smtClean="0"/>
              <a:t>Good Communication links</a:t>
            </a:r>
            <a:r>
              <a:rPr lang="en-GB" sz="1900" dirty="0" smtClean="0"/>
              <a:t> between Businesses and Suppliers to manage the stock inventory and ordering through a Management Information Systems (MIT) </a:t>
            </a:r>
          </a:p>
          <a:p>
            <a:pPr>
              <a:spcAft>
                <a:spcPts val="1200"/>
              </a:spcAft>
            </a:pPr>
            <a:r>
              <a:rPr lang="en-GB" sz="2200" dirty="0" smtClean="0"/>
              <a:t>The above aspects might be linked together, such as:</a:t>
            </a:r>
          </a:p>
          <a:p>
            <a:pPr lvl="1">
              <a:spcAft>
                <a:spcPts val="1200"/>
              </a:spcAft>
            </a:pPr>
            <a:r>
              <a:rPr lang="en-GB" sz="1900" i="1" dirty="0" smtClean="0"/>
              <a:t>Reducing costs to consumer satisfaction, reputation and meeting customer demand</a:t>
            </a:r>
          </a:p>
          <a:p>
            <a:pPr lvl="1">
              <a:spcAft>
                <a:spcPts val="1200"/>
              </a:spcAft>
            </a:pPr>
            <a:r>
              <a:rPr lang="en-GB" sz="1900" i="1" dirty="0" smtClean="0"/>
              <a:t>Reputation with suppliers to loyalty and good communications</a:t>
            </a:r>
          </a:p>
          <a:p>
            <a:pPr lvl="1">
              <a:spcAft>
                <a:spcPts val="1200"/>
              </a:spcAft>
            </a:pPr>
            <a:endParaRPr lang="en-US" sz="1800" dirty="0" smtClean="0"/>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LO3 - The impact of the economic environment - Profitability</a:t>
            </a:r>
            <a:endParaRPr lang="en-GB" sz="2200" dirty="0"/>
          </a:p>
        </p:txBody>
      </p:sp>
    </p:spTree>
    <p:extLst>
      <p:ext uri="{BB962C8B-B14F-4D97-AF65-F5344CB8AC3E}">
        <p14:creationId xmlns:p14="http://schemas.microsoft.com/office/powerpoint/2010/main" val="237942090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20058"/>
            <a:ext cx="8568952" cy="4929222"/>
          </a:xfrm>
        </p:spPr>
        <p:txBody>
          <a:bodyPr>
            <a:normAutofit fontScale="85000" lnSpcReduction="10000"/>
          </a:bodyPr>
          <a:lstStyle/>
          <a:p>
            <a:pPr marL="365125" indent="-365125">
              <a:buNone/>
            </a:pPr>
            <a:r>
              <a:rPr lang="en-GB" sz="2000" dirty="0" smtClean="0"/>
              <a:t>The government provides support to help businesses to:</a:t>
            </a:r>
          </a:p>
          <a:p>
            <a:r>
              <a:rPr lang="en-GB" sz="2000" dirty="0" smtClean="0"/>
              <a:t>start up, grow and succeed </a:t>
            </a:r>
          </a:p>
          <a:p>
            <a:r>
              <a:rPr lang="en-GB" sz="2000" dirty="0" smtClean="0"/>
              <a:t>overcome current financial and economic challenges </a:t>
            </a:r>
          </a:p>
          <a:p>
            <a:r>
              <a:rPr lang="en-GB" sz="2000" dirty="0" smtClean="0"/>
              <a:t>innovate </a:t>
            </a:r>
          </a:p>
          <a:p>
            <a:r>
              <a:rPr lang="en-GB" sz="2000" dirty="0" smtClean="0"/>
              <a:t>trade internationally </a:t>
            </a:r>
          </a:p>
          <a:p>
            <a:pPr marL="342900" indent="-342900"/>
            <a:r>
              <a:rPr lang="en-GB" sz="2000" dirty="0" smtClean="0"/>
              <a:t>There is a wide range of government support available to businesses, not only through grants and other funding but also through numerous advisory, guidance, information and other services, including training.</a:t>
            </a:r>
          </a:p>
          <a:p>
            <a:pPr marL="342900" indent="-342900"/>
            <a:r>
              <a:rPr lang="en-GB" sz="2000" dirty="0" smtClean="0"/>
              <a:t>Availability of grants base don good practice is one form the government uses to level companies into good practice. There is also grants for youth training, disability and race and for job creation. Companies use these to their advantage.</a:t>
            </a:r>
          </a:p>
          <a:p>
            <a:r>
              <a:rPr lang="en-GB" sz="2000" b="1" dirty="0" smtClean="0"/>
              <a:t>Ability </a:t>
            </a:r>
            <a:r>
              <a:rPr lang="en-GB" sz="2000" b="1" dirty="0"/>
              <a:t>of national governments to regulate </a:t>
            </a:r>
            <a:r>
              <a:rPr lang="en-GB" sz="2000" b="1" dirty="0" smtClean="0"/>
              <a:t>businesses </a:t>
            </a:r>
            <a:r>
              <a:rPr lang="en-GB" sz="2000" dirty="0" smtClean="0"/>
              <a:t>– Ofcom, </a:t>
            </a:r>
            <a:r>
              <a:rPr lang="en-GB" sz="2000" dirty="0" err="1" smtClean="0"/>
              <a:t>Ofwat</a:t>
            </a:r>
            <a:r>
              <a:rPr lang="en-GB" sz="2000" dirty="0" smtClean="0"/>
              <a:t>, Ofsted and </a:t>
            </a:r>
            <a:r>
              <a:rPr lang="en-GB" sz="2000" dirty="0" err="1" smtClean="0"/>
              <a:t>Oftel</a:t>
            </a:r>
            <a:r>
              <a:rPr lang="en-GB" sz="2000" dirty="0" smtClean="0"/>
              <a:t> are there to monitor companies and business practices but have little power to stop utility companies raising prices. However they can lever the companies into paying tax, abiding by safety rules, equal pay and hiring policies etc.</a:t>
            </a:r>
          </a:p>
          <a:p>
            <a:r>
              <a:rPr lang="en-GB" sz="2000" dirty="0" smtClean="0"/>
              <a:t>They can also give tax incentives to companies who create local work, car manufacturers, steel industry and transport included.</a:t>
            </a:r>
            <a:r>
              <a:rPr lang="en-GB" sz="2000" dirty="0"/>
              <a:t>	</a:t>
            </a:r>
          </a:p>
          <a:p>
            <a:pPr marL="0" indent="0">
              <a:buNone/>
            </a:pPr>
            <a:endParaRPr lang="en-GB" sz="2000" dirty="0" smtClean="0"/>
          </a:p>
        </p:txBody>
      </p:sp>
      <p:sp>
        <p:nvSpPr>
          <p:cNvPr id="16" name="Title 2"/>
          <p:cNvSpPr txBox="1">
            <a:spLocks/>
          </p:cNvSpPr>
          <p:nvPr/>
        </p:nvSpPr>
        <p:spPr>
          <a:xfrm>
            <a:off x="251520" y="260648"/>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Government Support</a:t>
            </a:r>
            <a:endParaRPr lang="en-GB" sz="2800" dirty="0"/>
          </a:p>
        </p:txBody>
      </p:sp>
    </p:spTree>
    <p:extLst>
      <p:ext uri="{BB962C8B-B14F-4D97-AF65-F5344CB8AC3E}">
        <p14:creationId xmlns:p14="http://schemas.microsoft.com/office/powerpoint/2010/main" val="229580060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20058"/>
            <a:ext cx="8568952" cy="4929222"/>
          </a:xfrm>
        </p:spPr>
        <p:txBody>
          <a:bodyPr>
            <a:normAutofit fontScale="92500" lnSpcReduction="10000"/>
          </a:bodyPr>
          <a:lstStyle/>
          <a:p>
            <a:r>
              <a:rPr lang="en-GB" sz="2000" b="1" dirty="0" smtClean="0"/>
              <a:t>Supply-side </a:t>
            </a:r>
            <a:r>
              <a:rPr lang="en-GB" sz="2000" b="1" dirty="0"/>
              <a:t>measures</a:t>
            </a:r>
            <a:r>
              <a:rPr lang="en-GB" sz="2000" dirty="0"/>
              <a:t>, such as enhancing the skills of the working population through initiatives in education, training and </a:t>
            </a:r>
            <a:r>
              <a:rPr lang="en-GB" sz="2000" dirty="0" smtClean="0"/>
              <a:t>research</a:t>
            </a:r>
            <a:r>
              <a:rPr lang="en-GB" sz="2000" dirty="0"/>
              <a:t> </a:t>
            </a:r>
            <a:r>
              <a:rPr lang="en-GB" sz="2000" dirty="0" smtClean="0"/>
              <a:t>is something the government has been trying to encourage for years. Bargaining with local Academy’s to teach skill based subjects that are linked to local businesses like Engineering and manufacturing Courses in Corby or Industrial Design and Manufacturing in Luton and Bedford.</a:t>
            </a:r>
          </a:p>
          <a:p>
            <a:r>
              <a:rPr lang="en-GB" sz="2000" dirty="0" smtClean="0"/>
              <a:t>Similarly there is a heavy government push to promote apprenticeships in the fields of local commercial industry to bring the local population up to a workable labour force for industry. Examples include apprenticeships in woodwork in Chesterfield, Boat Building in Rutland, Saddlers in Winchester etc.</a:t>
            </a:r>
          </a:p>
          <a:p>
            <a:r>
              <a:rPr lang="en-GB" sz="2000" dirty="0" smtClean="0"/>
              <a:t>The continued 2 tier approach to education still stands, NVQ versus A Level subject based courses to accommodate University versus workforce learning. The push is now on for IT, Programming, App Invention and Chemistry in Britain as the turn of small firms comes around again.</a:t>
            </a:r>
            <a:endParaRPr lang="en-GB" sz="2000" dirty="0"/>
          </a:p>
          <a:p>
            <a:pPr marL="0" indent="0">
              <a:buNone/>
            </a:pPr>
            <a:endParaRPr lang="en-GB" sz="2000" dirty="0" smtClean="0"/>
          </a:p>
        </p:txBody>
      </p:sp>
      <p:sp>
        <p:nvSpPr>
          <p:cNvPr id="16" name="Title 2"/>
          <p:cNvSpPr txBox="1">
            <a:spLocks/>
          </p:cNvSpPr>
          <p:nvPr/>
        </p:nvSpPr>
        <p:spPr>
          <a:xfrm>
            <a:off x="251520" y="260648"/>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impact of the economic environment - Government Support</a:t>
            </a:r>
            <a:endParaRPr lang="en-GB" sz="2800" dirty="0"/>
          </a:p>
        </p:txBody>
      </p:sp>
    </p:spTree>
    <p:extLst>
      <p:ext uri="{BB962C8B-B14F-4D97-AF65-F5344CB8AC3E}">
        <p14:creationId xmlns:p14="http://schemas.microsoft.com/office/powerpoint/2010/main" val="239651551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328592"/>
          </a:xfrm>
        </p:spPr>
        <p:txBody>
          <a:bodyPr>
            <a:noAutofit/>
          </a:bodyPr>
          <a:lstStyle/>
          <a:p>
            <a:pPr marL="0" indent="0">
              <a:lnSpc>
                <a:spcPct val="110000"/>
              </a:lnSpc>
              <a:buNone/>
            </a:pPr>
            <a:r>
              <a:rPr lang="en-GB" sz="2000" b="1" dirty="0"/>
              <a:t>Task 4 - M2.1</a:t>
            </a:r>
            <a:r>
              <a:rPr lang="en-GB" sz="2000" dirty="0"/>
              <a:t> – </a:t>
            </a:r>
            <a:r>
              <a:rPr lang="en-US" sz="2000" dirty="0"/>
              <a:t>Based on the TWO contrasting economic environments selected </a:t>
            </a:r>
            <a:r>
              <a:rPr lang="en-US" sz="2000" dirty="0" err="1"/>
              <a:t>analyse</a:t>
            </a:r>
            <a:r>
              <a:rPr lang="en-US" sz="2000" dirty="0"/>
              <a:t> and com</a:t>
            </a:r>
            <a:r>
              <a:rPr lang="en-GB" sz="2000" dirty="0"/>
              <a:t>pare the impact of changes in demand and supply on a selected </a:t>
            </a:r>
            <a:r>
              <a:rPr lang="en-GB" sz="2000" dirty="0" smtClean="0"/>
              <a:t>business.</a:t>
            </a:r>
            <a:endParaRPr lang="en-GB" sz="2000" dirty="0"/>
          </a:p>
          <a:p>
            <a:pPr marL="0" indent="0">
              <a:lnSpc>
                <a:spcPct val="110000"/>
              </a:lnSpc>
              <a:buNone/>
            </a:pPr>
            <a:endParaRPr lang="en-GB" sz="2000" dirty="0" smtClean="0"/>
          </a:p>
          <a:p>
            <a:pPr lvl="1">
              <a:lnSpc>
                <a:spcPct val="110000"/>
              </a:lnSpc>
            </a:pPr>
            <a:r>
              <a:rPr lang="en-GB" sz="2000" dirty="0" smtClean="0"/>
              <a:t>Consider the </a:t>
            </a:r>
            <a:r>
              <a:rPr lang="en-GB" sz="2000" b="1" dirty="0" smtClean="0"/>
              <a:t>market they are in, what they exist for and the size of the business</a:t>
            </a:r>
          </a:p>
          <a:p>
            <a:pPr lvl="2">
              <a:lnSpc>
                <a:spcPct val="110000"/>
              </a:lnSpc>
            </a:pPr>
            <a:r>
              <a:rPr lang="en-GB" sz="2000" dirty="0" smtClean="0"/>
              <a:t>Consider the structure - Tall, wide, small, big departments ...</a:t>
            </a:r>
          </a:p>
          <a:p>
            <a:pPr lvl="2">
              <a:lnSpc>
                <a:spcPct val="110000"/>
              </a:lnSpc>
            </a:pPr>
            <a:r>
              <a:rPr lang="en-GB" sz="2000" dirty="0" smtClean="0"/>
              <a:t>Strategic plans for the future to achieve the aims of the business</a:t>
            </a:r>
          </a:p>
          <a:p>
            <a:pPr lvl="1">
              <a:lnSpc>
                <a:spcPct val="110000"/>
              </a:lnSpc>
            </a:pPr>
            <a:r>
              <a:rPr lang="en-GB" sz="2000" dirty="0" smtClean="0"/>
              <a:t>Inter Dependencies of the departments</a:t>
            </a:r>
          </a:p>
          <a:p>
            <a:pPr lvl="2">
              <a:lnSpc>
                <a:spcPct val="110000"/>
              </a:lnSpc>
            </a:pPr>
            <a:r>
              <a:rPr lang="en-GB" sz="2000" dirty="0" smtClean="0"/>
              <a:t>Consider the departments your organisation has, </a:t>
            </a:r>
            <a:r>
              <a:rPr lang="en-GB" sz="2000" b="1" dirty="0" smtClean="0"/>
              <a:t>why they exist</a:t>
            </a:r>
            <a:r>
              <a:rPr lang="en-GB" sz="2000" dirty="0" smtClean="0"/>
              <a:t> and </a:t>
            </a:r>
            <a:r>
              <a:rPr lang="en-GB" sz="2000" b="1" dirty="0" smtClean="0"/>
              <a:t>what they perform – </a:t>
            </a:r>
            <a:r>
              <a:rPr lang="en-GB" sz="2000" dirty="0" smtClean="0"/>
              <a:t>how are they affected by the departments that exist ()</a:t>
            </a:r>
          </a:p>
          <a:p>
            <a:pPr lvl="2">
              <a:lnSpc>
                <a:spcPct val="110000"/>
              </a:lnSpc>
            </a:pPr>
            <a:r>
              <a:rPr lang="en-GB" sz="2000" dirty="0" smtClean="0"/>
              <a:t>Changes in the Supply Chains of Operations</a:t>
            </a:r>
          </a:p>
        </p:txBody>
      </p:sp>
      <p:graphicFrame>
        <p:nvGraphicFramePr>
          <p:cNvPr id="4" name="Table 3"/>
          <p:cNvGraphicFramePr>
            <a:graphicFrameLocks noGrp="1"/>
          </p:cNvGraphicFramePr>
          <p:nvPr>
            <p:extLst>
              <p:ext uri="{D42A27DB-BD31-4B8C-83A1-F6EECF244321}">
                <p14:modId xmlns:p14="http://schemas.microsoft.com/office/powerpoint/2010/main" val="3972367566"/>
              </p:ext>
            </p:extLst>
          </p:nvPr>
        </p:nvGraphicFramePr>
        <p:xfrm>
          <a:off x="251520" y="1844824"/>
          <a:ext cx="8496944" cy="370840"/>
        </p:xfrm>
        <a:graphic>
          <a:graphicData uri="http://schemas.openxmlformats.org/drawingml/2006/table">
            <a:tbl>
              <a:tblPr firstRow="1" bandRow="1">
                <a:tableStyleId>{5C22544A-7EE6-4342-B048-85BDC9FD1C3A}</a:tableStyleId>
              </a:tblPr>
              <a:tblGrid>
                <a:gridCol w="4248472"/>
                <a:gridCol w="4248472"/>
              </a:tblGrid>
              <a:tr h="370840">
                <a:tc>
                  <a:txBody>
                    <a:bodyPr/>
                    <a:lstStyle/>
                    <a:p>
                      <a:pPr algn="ctr">
                        <a:lnSpc>
                          <a:spcPct val="115000"/>
                        </a:lnSpc>
                        <a:spcAft>
                          <a:spcPts val="0"/>
                        </a:spcAft>
                      </a:pPr>
                      <a:r>
                        <a:rPr lang="en-GB" sz="1800" b="1" dirty="0">
                          <a:solidFill>
                            <a:schemeClr val="tx1"/>
                          </a:solidFill>
                          <a:latin typeface="Calibri"/>
                          <a:ea typeface="Times New Roman"/>
                        </a:rPr>
                        <a:t>Development of Internal Structures</a:t>
                      </a:r>
                      <a:endParaRPr lang="en-GB" sz="180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GB" sz="1800" b="1" dirty="0">
                          <a:solidFill>
                            <a:schemeClr val="tx1"/>
                          </a:solidFill>
                          <a:latin typeface="Calibri"/>
                          <a:ea typeface="Times New Roman"/>
                        </a:rPr>
                        <a:t>Functional Areas</a:t>
                      </a:r>
                      <a:endParaRPr lang="en-GB" sz="1800" dirty="0">
                        <a:solidFill>
                          <a:schemeClr val="tx1"/>
                        </a:solidFill>
                        <a:latin typeface="Times New Roman"/>
                        <a:ea typeface="Times New Roman"/>
                      </a:endParaRPr>
                    </a:p>
                  </a:txBody>
                  <a:tcPr marL="68580" marR="68580" marT="0" marB="0" anchor="ctr"/>
                </a:tc>
              </a:tr>
            </a:tbl>
          </a:graphicData>
        </a:graphic>
      </p:graphicFrame>
      <p:sp>
        <p:nvSpPr>
          <p:cNvPr id="18"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Economic Environment - Comparison</a:t>
            </a:r>
            <a:endParaRPr lang="en-GB" sz="2800" dirty="0"/>
          </a:p>
        </p:txBody>
      </p:sp>
    </p:spTree>
    <p:extLst>
      <p:ext uri="{BB962C8B-B14F-4D97-AF65-F5344CB8AC3E}">
        <p14:creationId xmlns:p14="http://schemas.microsoft.com/office/powerpoint/2010/main" val="37836222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256584"/>
          </a:xfrm>
        </p:spPr>
        <p:txBody>
          <a:bodyPr>
            <a:noAutofit/>
          </a:bodyPr>
          <a:lstStyle/>
          <a:p>
            <a:pPr marL="0" indent="0">
              <a:buNone/>
            </a:pPr>
            <a:r>
              <a:rPr lang="en-GB" sz="2000" dirty="0" smtClean="0"/>
              <a:t>Many different things influence (impact) the structure and the functional areas of an organisation.</a:t>
            </a:r>
          </a:p>
          <a:p>
            <a:r>
              <a:rPr lang="en-GB" sz="2000" dirty="0" smtClean="0"/>
              <a:t>Some examples are below but many others exist</a:t>
            </a:r>
          </a:p>
          <a:p>
            <a:pPr lvl="1"/>
            <a:r>
              <a:rPr lang="en-GB" sz="2000" b="1" dirty="0" smtClean="0"/>
              <a:t>Organisation Size</a:t>
            </a:r>
            <a:r>
              <a:rPr lang="en-GB" sz="2000" dirty="0" smtClean="0"/>
              <a:t> - For example smaller organisations tend to have fewer functional areas performed by fewer staff</a:t>
            </a:r>
          </a:p>
          <a:p>
            <a:pPr lvl="1"/>
            <a:r>
              <a:rPr lang="en-GB" sz="2000" b="1" dirty="0" smtClean="0"/>
              <a:t>Business Environment</a:t>
            </a:r>
            <a:r>
              <a:rPr lang="en-GB" sz="2000" dirty="0" smtClean="0"/>
              <a:t> - A fast moving business environment will lend itself to a flexible flat less rigid structure.  Perhaps with functional areas being more team based and smaller</a:t>
            </a:r>
          </a:p>
          <a:p>
            <a:pPr lvl="1"/>
            <a:r>
              <a:rPr lang="en-GB" sz="2000" b="1" dirty="0" smtClean="0"/>
              <a:t>Strategic Plans</a:t>
            </a:r>
            <a:r>
              <a:rPr lang="en-GB" sz="2000" dirty="0" smtClean="0"/>
              <a:t> - What are the organisations short and long term plans, do they focus on innovation therefore needing a larger more proactive R&amp;D and marketing department who need to communicate </a:t>
            </a:r>
          </a:p>
          <a:p>
            <a:pPr lvl="1"/>
            <a:r>
              <a:rPr lang="en-GB" sz="2000" b="1" dirty="0" smtClean="0"/>
              <a:t>Changes in Supply and Demand </a:t>
            </a:r>
            <a:r>
              <a:rPr lang="en-GB" sz="2000" dirty="0" smtClean="0"/>
              <a:t>– S &amp; D Curves, Elasticity of Demand, Price Sensitivity and Branding</a:t>
            </a:r>
          </a:p>
          <a:p>
            <a:pPr lvl="1"/>
            <a:r>
              <a:rPr lang="en-GB" sz="2000" b="1" dirty="0" smtClean="0"/>
              <a:t>Global Interaction </a:t>
            </a:r>
            <a:r>
              <a:rPr lang="en-GB" sz="2000" dirty="0" smtClean="0"/>
              <a:t>– Supply Chains, Ownerships, Capital and Business Operations and Government Regulation</a:t>
            </a:r>
          </a:p>
          <a:p>
            <a:endParaRPr lang="en-GB" sz="2000" dirty="0"/>
          </a:p>
        </p:txBody>
      </p:sp>
      <p:sp>
        <p:nvSpPr>
          <p:cNvPr id="17"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Economic Environment - Comparison</a:t>
            </a:r>
            <a:endParaRPr lang="en-GB" sz="2800" dirty="0"/>
          </a:p>
        </p:txBody>
      </p:sp>
    </p:spTree>
    <p:extLst>
      <p:ext uri="{BB962C8B-B14F-4D97-AF65-F5344CB8AC3E}">
        <p14:creationId xmlns:p14="http://schemas.microsoft.com/office/powerpoint/2010/main" val="341413812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073238"/>
          </a:xfrm>
        </p:spPr>
        <p:txBody>
          <a:bodyPr>
            <a:noAutofit/>
          </a:bodyPr>
          <a:lstStyle/>
          <a:p>
            <a:r>
              <a:rPr lang="en-GB" sz="2000" b="1" dirty="0" smtClean="0"/>
              <a:t>Business Activities</a:t>
            </a:r>
            <a:r>
              <a:rPr lang="en-GB" sz="2000" dirty="0" smtClean="0"/>
              <a:t> </a:t>
            </a:r>
            <a:r>
              <a:rPr lang="en-GB" sz="1800" dirty="0" smtClean="0"/>
              <a:t>– How the business operates (dealing with suppliers / customers)</a:t>
            </a:r>
          </a:p>
          <a:p>
            <a:pPr lvl="1"/>
            <a:r>
              <a:rPr lang="en-GB" sz="1800" dirty="0" smtClean="0"/>
              <a:t>has it forced your company to downsize, change its ethos, change its plans or way of dealing (like going purely online) </a:t>
            </a:r>
          </a:p>
          <a:p>
            <a:r>
              <a:rPr lang="en-GB" sz="2000" b="1" dirty="0" smtClean="0"/>
              <a:t>Business Strategy</a:t>
            </a:r>
            <a:r>
              <a:rPr lang="en-GB" sz="2000" dirty="0" smtClean="0"/>
              <a:t> </a:t>
            </a:r>
            <a:r>
              <a:rPr lang="en-GB" sz="1800" dirty="0" smtClean="0"/>
              <a:t>– business changed and impact it has on the business operations</a:t>
            </a:r>
          </a:p>
          <a:p>
            <a:r>
              <a:rPr lang="en-GB" sz="2000" b="1" dirty="0" smtClean="0"/>
              <a:t>Internal Structures</a:t>
            </a:r>
            <a:r>
              <a:rPr lang="en-GB" sz="1800" dirty="0" smtClean="0"/>
              <a:t> – organisation structure</a:t>
            </a:r>
          </a:p>
          <a:p>
            <a:pPr lvl="1"/>
            <a:r>
              <a:rPr lang="en-GB" sz="1800" dirty="0" smtClean="0"/>
              <a:t>Would they </a:t>
            </a:r>
            <a:r>
              <a:rPr lang="en-GB" sz="1800" dirty="0" smtClean="0">
                <a:sym typeface="Wingdings" pitchFamily="2" charset="2"/>
              </a:rPr>
              <a:t> </a:t>
            </a:r>
            <a:r>
              <a:rPr lang="en-GB" sz="1800" dirty="0" smtClean="0"/>
              <a:t>hire more or less? / retrain or lay people off?</a:t>
            </a:r>
          </a:p>
          <a:p>
            <a:pPr lvl="1"/>
            <a:r>
              <a:rPr lang="en-GB" sz="1800" dirty="0" smtClean="0"/>
              <a:t>Would they find a different way of doing things like training staff to do multiple jobs or cut our one section of their company altogether?</a:t>
            </a:r>
          </a:p>
          <a:p>
            <a:r>
              <a:rPr lang="en-GB" sz="2000" b="1" dirty="0" smtClean="0"/>
              <a:t>Functional Activities</a:t>
            </a:r>
            <a:r>
              <a:rPr lang="en-GB" sz="2000" dirty="0" smtClean="0"/>
              <a:t> </a:t>
            </a:r>
            <a:r>
              <a:rPr lang="en-GB" sz="1800" dirty="0" smtClean="0"/>
              <a:t>– department function / link together (how would the change)</a:t>
            </a:r>
          </a:p>
          <a:p>
            <a:r>
              <a:rPr lang="en-GB" sz="2000" b="1" dirty="0" smtClean="0"/>
              <a:t>Stakeholders</a:t>
            </a:r>
            <a:r>
              <a:rPr lang="en-GB" sz="2000" dirty="0" smtClean="0"/>
              <a:t> </a:t>
            </a:r>
            <a:r>
              <a:rPr lang="en-GB" sz="1800" dirty="0" smtClean="0"/>
              <a:t>– change  in the focus and/or management of the business</a:t>
            </a:r>
          </a:p>
          <a:p>
            <a:r>
              <a:rPr lang="en-GB" sz="2000" b="1" dirty="0"/>
              <a:t>Task 5 </a:t>
            </a:r>
            <a:r>
              <a:rPr lang="en-GB" sz="2000" b="1" dirty="0" smtClean="0"/>
              <a:t>- D2.1</a:t>
            </a:r>
            <a:r>
              <a:rPr lang="en-GB" sz="2000" dirty="0" smtClean="0"/>
              <a:t> </a:t>
            </a:r>
            <a:r>
              <a:rPr lang="en-GB" sz="2000" dirty="0"/>
              <a:t>– </a:t>
            </a:r>
            <a:r>
              <a:rPr lang="en-US" sz="2000" b="1" dirty="0"/>
              <a:t>Evaluate </a:t>
            </a:r>
            <a:r>
              <a:rPr lang="en-GB" sz="2000" dirty="0"/>
              <a:t>to what extent a selected business is likely to be affected by changes in the economic environment</a:t>
            </a:r>
            <a:endParaRPr lang="en-GB" sz="2000" dirty="0">
              <a:solidFill>
                <a:schemeClr val="dk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826884084"/>
              </p:ext>
            </p:extLst>
          </p:nvPr>
        </p:nvGraphicFramePr>
        <p:xfrm>
          <a:off x="251520" y="5661248"/>
          <a:ext cx="8640960" cy="64008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dirty="0" smtClean="0">
                          <a:solidFill>
                            <a:schemeClr val="tx1"/>
                          </a:solidFill>
                          <a:latin typeface="Calibri" pitchFamily="34" charset="0"/>
                          <a:cs typeface="Calibri" pitchFamily="34" charset="0"/>
                        </a:rPr>
                        <a:t>Business</a:t>
                      </a:r>
                      <a:r>
                        <a:rPr lang="en-GB" baseline="0" dirty="0" smtClean="0">
                          <a:solidFill>
                            <a:schemeClr val="tx1"/>
                          </a:solidFill>
                          <a:latin typeface="Calibri" pitchFamily="34" charset="0"/>
                          <a:cs typeface="Calibri" pitchFamily="34" charset="0"/>
                        </a:rPr>
                        <a:t> Activities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Business</a:t>
                      </a:r>
                      <a:r>
                        <a:rPr lang="en-GB" baseline="0" dirty="0" smtClean="0">
                          <a:solidFill>
                            <a:schemeClr val="tx1"/>
                          </a:solidFill>
                          <a:latin typeface="Calibri" pitchFamily="34" charset="0"/>
                          <a:cs typeface="Calibri" pitchFamily="34" charset="0"/>
                        </a:rPr>
                        <a:t> Strategy</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Internal Structures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Functional Activities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Stakeholders</a:t>
                      </a:r>
                      <a:endParaRPr lang="en-GB" dirty="0">
                        <a:solidFill>
                          <a:schemeClr val="tx1"/>
                        </a:solidFill>
                        <a:latin typeface="Calibri" pitchFamily="34" charset="0"/>
                        <a:cs typeface="Calibri" pitchFamily="34" charset="0"/>
                      </a:endParaRPr>
                    </a:p>
                  </a:txBody>
                  <a:tcPr anchor="ctr"/>
                </a:tc>
              </a:tr>
            </a:tbl>
          </a:graphicData>
        </a:graphic>
      </p:graphicFrame>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LO3 - The Economic Environment - Evaluation</a:t>
            </a:r>
            <a:endParaRPr lang="en-GB" sz="2800" dirty="0"/>
          </a:p>
        </p:txBody>
      </p:sp>
    </p:spTree>
    <p:extLst>
      <p:ext uri="{BB962C8B-B14F-4D97-AF65-F5344CB8AC3E}">
        <p14:creationId xmlns:p14="http://schemas.microsoft.com/office/powerpoint/2010/main" val="2171995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214313" y="785794"/>
            <a:ext cx="8715375" cy="5595534"/>
          </a:xfrm>
        </p:spPr>
        <p:txBody>
          <a:bodyPr>
            <a:noAutofit/>
          </a:bodyPr>
          <a:lstStyle/>
          <a:p>
            <a:pPr marL="0" indent="0">
              <a:spcBef>
                <a:spcPts val="0"/>
              </a:spcBef>
              <a:buNone/>
            </a:pPr>
            <a:r>
              <a:rPr lang="en-GB" sz="2000" b="1" dirty="0" smtClean="0"/>
              <a:t>Assessment Outcome – P5</a:t>
            </a:r>
          </a:p>
          <a:p>
            <a:pPr marL="0" indent="0">
              <a:spcAft>
                <a:spcPts val="1200"/>
              </a:spcAft>
              <a:buNone/>
            </a:pPr>
            <a:r>
              <a:rPr lang="en-US" sz="1800" b="1" dirty="0" smtClean="0"/>
              <a:t>Task 1 - P5.1</a:t>
            </a:r>
            <a:r>
              <a:rPr lang="en-US" sz="1800" dirty="0" smtClean="0"/>
              <a:t> – Focusing on a business, describe the influence of two contrasting economic environments that impact a business, based on:</a:t>
            </a:r>
          </a:p>
          <a:p>
            <a:pPr marL="0" indent="0">
              <a:spcAft>
                <a:spcPts val="1200"/>
              </a:spcAft>
              <a:buNone/>
            </a:pPr>
            <a:endParaRPr lang="en-US" sz="1800" dirty="0" smtClean="0"/>
          </a:p>
          <a:p>
            <a:pPr marL="360363" indent="-360363">
              <a:spcAft>
                <a:spcPts val="1200"/>
              </a:spcAft>
            </a:pPr>
            <a:endParaRPr lang="en-US" sz="800" dirty="0" smtClean="0"/>
          </a:p>
          <a:p>
            <a:pPr marL="0" indent="0">
              <a:spcAft>
                <a:spcPts val="1200"/>
              </a:spcAft>
              <a:buNone/>
            </a:pPr>
            <a:r>
              <a:rPr lang="en-US" sz="1800" b="1" dirty="0" smtClean="0"/>
              <a:t>Task 2 - P5.2 </a:t>
            </a:r>
            <a:r>
              <a:rPr lang="en-US" sz="1800" dirty="0" smtClean="0"/>
              <a:t>– Based on the two contrasting economic environments selected describe the influence of customer demand for the product/service – focusing on:</a:t>
            </a:r>
          </a:p>
          <a:p>
            <a:pPr marL="0" indent="0">
              <a:spcAft>
                <a:spcPts val="1200"/>
              </a:spcAft>
              <a:buNone/>
            </a:pPr>
            <a:endParaRPr lang="en-US" sz="4000" dirty="0" smtClean="0"/>
          </a:p>
          <a:p>
            <a:pPr marL="0" indent="0">
              <a:spcAft>
                <a:spcPts val="1200"/>
              </a:spcAft>
              <a:buNone/>
            </a:pPr>
            <a:r>
              <a:rPr lang="en-US" sz="1800" b="1" dirty="0" smtClean="0"/>
              <a:t>Task 3 - P5.3 </a:t>
            </a:r>
            <a:r>
              <a:rPr lang="en-US" sz="1800" dirty="0" smtClean="0"/>
              <a:t>– Based on the two contrasting economic environments selected describe the influence of supplying the product/service to the business and customers – focusing on:</a:t>
            </a:r>
          </a:p>
        </p:txBody>
      </p:sp>
      <p:sp>
        <p:nvSpPr>
          <p:cNvPr id="11266" name="Title 1"/>
          <p:cNvSpPr>
            <a:spLocks noGrp="1"/>
          </p:cNvSpPr>
          <p:nvPr>
            <p:ph type="title" idx="4294967295"/>
          </p:nvPr>
        </p:nvSpPr>
        <p:spPr>
          <a:xfrm>
            <a:off x="179512" y="116632"/>
            <a:ext cx="8229600" cy="392220"/>
          </a:xfrm>
        </p:spPr>
        <p:txBody>
          <a:bodyPr>
            <a:normAutofit fontScale="90000"/>
          </a:bodyPr>
          <a:lstStyle/>
          <a:p>
            <a:r>
              <a:rPr lang="en-GB" b="1" dirty="0" smtClean="0"/>
              <a:t>Assessment Tasks</a:t>
            </a:r>
          </a:p>
        </p:txBody>
      </p:sp>
      <p:graphicFrame>
        <p:nvGraphicFramePr>
          <p:cNvPr id="4" name="Table 3"/>
          <p:cNvGraphicFramePr>
            <a:graphicFrameLocks noGrp="1"/>
          </p:cNvGraphicFramePr>
          <p:nvPr>
            <p:extLst>
              <p:ext uri="{D42A27DB-BD31-4B8C-83A1-F6EECF244321}">
                <p14:modId xmlns:p14="http://schemas.microsoft.com/office/powerpoint/2010/main" val="2362019690"/>
              </p:ext>
            </p:extLst>
          </p:nvPr>
        </p:nvGraphicFramePr>
        <p:xfrm>
          <a:off x="179511" y="1844824"/>
          <a:ext cx="8712969" cy="640080"/>
        </p:xfrm>
        <a:graphic>
          <a:graphicData uri="http://schemas.openxmlformats.org/drawingml/2006/table">
            <a:tbl>
              <a:tblPr firstRow="1" bandRow="1">
                <a:tableStyleId>{5C22544A-7EE6-4342-B048-85BDC9FD1C3A}</a:tableStyleId>
              </a:tblPr>
              <a:tblGrid>
                <a:gridCol w="2376265"/>
                <a:gridCol w="3672408"/>
                <a:gridCol w="2664296"/>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Calibri" pitchFamily="34" charset="0"/>
                          <a:cs typeface="Calibri" pitchFamily="34" charset="0"/>
                        </a:rPr>
                        <a:t>Ownership of Business</a:t>
                      </a:r>
                      <a:endParaRPr lang="en-GB" dirty="0">
                        <a:solidFill>
                          <a:schemeClr val="tx1"/>
                        </a:solidFill>
                        <a:latin typeface="Calibri" pitchFamily="34" charset="0"/>
                        <a:cs typeface="Calibri" pitchFamily="34" charset="0"/>
                      </a:endParaRPr>
                    </a:p>
                  </a:txBody>
                  <a:tcPr anchor="ctr"/>
                </a:tc>
                <a:tc>
                  <a:txBody>
                    <a:bodyPr/>
                    <a:lstStyle/>
                    <a:p>
                      <a:pPr algn="ctr"/>
                      <a:r>
                        <a:rPr lang="en-US" sz="1800" dirty="0" smtClean="0">
                          <a:solidFill>
                            <a:schemeClr val="tx1"/>
                          </a:solidFill>
                          <a:latin typeface="Calibri" pitchFamily="34" charset="0"/>
                          <a:cs typeface="Calibri" pitchFamily="34" charset="0"/>
                        </a:rPr>
                        <a:t>Business Operations (Functionality of the Business Activities)</a:t>
                      </a:r>
                      <a:endParaRPr lang="en-GB"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Calibri" pitchFamily="34" charset="0"/>
                          <a:cs typeface="Calibri" pitchFamily="34" charset="0"/>
                        </a:rPr>
                        <a:t>Movement of Capital</a:t>
                      </a:r>
                      <a:endParaRPr lang="en-GB" dirty="0">
                        <a:solidFill>
                          <a:schemeClr val="tx1"/>
                        </a:solidFill>
                        <a:latin typeface="Calibri" pitchFamily="34" charset="0"/>
                        <a:cs typeface="Calibri" pitchFamily="34" charset="0"/>
                      </a:endParaRPr>
                    </a:p>
                  </a:txBody>
                  <a:tcPr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678910370"/>
              </p:ext>
            </p:extLst>
          </p:nvPr>
        </p:nvGraphicFramePr>
        <p:xfrm>
          <a:off x="179512" y="3789040"/>
          <a:ext cx="8712970" cy="630936"/>
        </p:xfrm>
        <a:graphic>
          <a:graphicData uri="http://schemas.openxmlformats.org/drawingml/2006/table">
            <a:tbl>
              <a:tblPr firstRow="1" bandRow="1">
                <a:tableStyleId>{5C22544A-7EE6-4342-B048-85BDC9FD1C3A}</a:tableStyleId>
              </a:tblPr>
              <a:tblGrid>
                <a:gridCol w="1742594"/>
                <a:gridCol w="1742594"/>
                <a:gridCol w="1411356"/>
                <a:gridCol w="1008112"/>
                <a:gridCol w="2808314"/>
              </a:tblGrid>
              <a:tr h="370840">
                <a:tc>
                  <a:txBody>
                    <a:bodyPr/>
                    <a:lstStyle/>
                    <a:p>
                      <a:pPr algn="ctr">
                        <a:lnSpc>
                          <a:spcPct val="115000"/>
                        </a:lnSpc>
                        <a:spcAft>
                          <a:spcPts val="0"/>
                        </a:spcAft>
                      </a:pPr>
                      <a:r>
                        <a:rPr lang="en-US" sz="1800" b="1" i="1" dirty="0" smtClean="0">
                          <a:solidFill>
                            <a:schemeClr val="tx1"/>
                          </a:solidFill>
                          <a:latin typeface="Calibri"/>
                          <a:ea typeface="Times New Roman"/>
                        </a:rPr>
                        <a:t> Affordability</a:t>
                      </a:r>
                      <a:endParaRPr lang="en-GB" sz="180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800" b="1" i="1" dirty="0">
                          <a:solidFill>
                            <a:schemeClr val="tx1"/>
                          </a:solidFill>
                          <a:latin typeface="Calibri"/>
                          <a:ea typeface="Times New Roman"/>
                        </a:rPr>
                        <a:t>Competitive Pressures</a:t>
                      </a:r>
                      <a:endParaRPr lang="en-GB" sz="180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800" b="1" i="1" dirty="0">
                          <a:solidFill>
                            <a:schemeClr val="tx1"/>
                          </a:solidFill>
                          <a:latin typeface="Calibri"/>
                          <a:ea typeface="Times New Roman"/>
                        </a:rPr>
                        <a:t>Substitutes</a:t>
                      </a:r>
                      <a:endParaRPr lang="en-GB" sz="180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800" b="1" i="1" dirty="0">
                          <a:solidFill>
                            <a:schemeClr val="tx1"/>
                          </a:solidFill>
                          <a:latin typeface="Calibri"/>
                          <a:ea typeface="Times New Roman"/>
                        </a:rPr>
                        <a:t>GDP</a:t>
                      </a:r>
                      <a:endParaRPr lang="en-GB" sz="180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800" b="1" i="1" dirty="0" smtClean="0">
                          <a:solidFill>
                            <a:schemeClr val="tx1"/>
                          </a:solidFill>
                          <a:latin typeface="Calibri"/>
                          <a:ea typeface="Times New Roman"/>
                        </a:rPr>
                        <a:t>Needs / Aspirations </a:t>
                      </a:r>
                      <a:r>
                        <a:rPr lang="en-US" sz="1800" b="1" i="1" dirty="0">
                          <a:solidFill>
                            <a:schemeClr val="tx1"/>
                          </a:solidFill>
                          <a:latin typeface="Calibri"/>
                          <a:ea typeface="Times New Roman"/>
                        </a:rPr>
                        <a:t>of the Customer</a:t>
                      </a:r>
                      <a:endParaRPr lang="en-GB" sz="1800" dirty="0">
                        <a:solidFill>
                          <a:schemeClr val="tx1"/>
                        </a:solidFill>
                        <a:latin typeface="Times New Roman"/>
                        <a:ea typeface="Times New Roman"/>
                      </a:endParaRPr>
                    </a:p>
                  </a:txBody>
                  <a:tcPr marL="68580" marR="6858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01801634"/>
              </p:ext>
            </p:extLst>
          </p:nvPr>
        </p:nvGraphicFramePr>
        <p:xfrm>
          <a:off x="179512" y="5517232"/>
          <a:ext cx="8712970" cy="560832"/>
        </p:xfrm>
        <a:graphic>
          <a:graphicData uri="http://schemas.openxmlformats.org/drawingml/2006/table">
            <a:tbl>
              <a:tblPr firstRow="1" bandRow="1">
                <a:tableStyleId>{5C22544A-7EE6-4342-B048-85BDC9FD1C3A}</a:tableStyleId>
              </a:tblPr>
              <a:tblGrid>
                <a:gridCol w="1440160"/>
                <a:gridCol w="1656184"/>
                <a:gridCol w="864096"/>
                <a:gridCol w="1224136"/>
                <a:gridCol w="1296144"/>
                <a:gridCol w="987540"/>
                <a:gridCol w="1244710"/>
              </a:tblGrid>
              <a:tr h="370840">
                <a:tc>
                  <a:txBody>
                    <a:bodyPr/>
                    <a:lstStyle/>
                    <a:p>
                      <a:pPr algn="ctr">
                        <a:lnSpc>
                          <a:spcPct val="115000"/>
                        </a:lnSpc>
                        <a:spcAft>
                          <a:spcPts val="0"/>
                        </a:spcAft>
                      </a:pPr>
                      <a:r>
                        <a:rPr lang="en-US" sz="1600" b="1" i="0" dirty="0">
                          <a:solidFill>
                            <a:schemeClr val="tx1"/>
                          </a:solidFill>
                          <a:latin typeface="Calibri"/>
                          <a:ea typeface="Times New Roman"/>
                        </a:rPr>
                        <a:t>Availability of Raw Materials</a:t>
                      </a:r>
                      <a:endParaRPr lang="en-GB" sz="1600" i="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600" b="1" i="0" dirty="0">
                          <a:solidFill>
                            <a:schemeClr val="tx1"/>
                          </a:solidFill>
                          <a:latin typeface="Calibri"/>
                          <a:ea typeface="Times New Roman"/>
                        </a:rPr>
                        <a:t>Competition of Raw Materials</a:t>
                      </a:r>
                      <a:endParaRPr lang="en-GB" sz="1600" i="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600" b="1" i="0" dirty="0">
                          <a:solidFill>
                            <a:schemeClr val="tx1"/>
                          </a:solidFill>
                          <a:latin typeface="Calibri"/>
                          <a:ea typeface="Times New Roman"/>
                        </a:rPr>
                        <a:t>Logistics</a:t>
                      </a:r>
                      <a:endParaRPr lang="en-GB" sz="1600" i="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600" b="1" i="0" dirty="0">
                          <a:solidFill>
                            <a:schemeClr val="tx1"/>
                          </a:solidFill>
                          <a:latin typeface="Calibri"/>
                          <a:ea typeface="Times New Roman"/>
                        </a:rPr>
                        <a:t>Availability of Labour</a:t>
                      </a:r>
                      <a:endParaRPr lang="en-GB" sz="1600" i="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600" b="1" i="0" dirty="0">
                          <a:solidFill>
                            <a:schemeClr val="tx1"/>
                          </a:solidFill>
                          <a:latin typeface="Calibri"/>
                          <a:ea typeface="Times New Roman"/>
                        </a:rPr>
                        <a:t>Competition of Labour</a:t>
                      </a:r>
                      <a:endParaRPr lang="en-GB" sz="1600" i="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600" b="1" i="0" dirty="0">
                          <a:solidFill>
                            <a:schemeClr val="tx1"/>
                          </a:solidFill>
                          <a:latin typeface="Calibri"/>
                          <a:ea typeface="Times New Roman"/>
                        </a:rPr>
                        <a:t>Profitably</a:t>
                      </a:r>
                      <a:endParaRPr lang="en-GB" sz="1600" i="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US" sz="1600" b="1" i="0" dirty="0">
                          <a:solidFill>
                            <a:schemeClr val="tx1"/>
                          </a:solidFill>
                          <a:latin typeface="Calibri"/>
                          <a:ea typeface="Times New Roman"/>
                        </a:rPr>
                        <a:t>Government Support</a:t>
                      </a:r>
                      <a:endParaRPr lang="en-GB" sz="1600" i="0" dirty="0">
                        <a:solidFill>
                          <a:schemeClr val="tx1"/>
                        </a:solidFill>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1322441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214313" y="785794"/>
            <a:ext cx="8715375" cy="5357850"/>
          </a:xfrm>
        </p:spPr>
        <p:txBody>
          <a:bodyPr>
            <a:noAutofit/>
          </a:bodyPr>
          <a:lstStyle/>
          <a:p>
            <a:pPr marL="0" indent="0" fontAlgn="auto">
              <a:lnSpc>
                <a:spcPct val="110000"/>
              </a:lnSpc>
              <a:spcBef>
                <a:spcPts val="0"/>
              </a:spcBef>
              <a:spcAft>
                <a:spcPts val="0"/>
              </a:spcAft>
              <a:buNone/>
              <a:defRPr/>
            </a:pPr>
            <a:r>
              <a:rPr lang="en-GB" sz="2400" b="1" dirty="0" smtClean="0"/>
              <a:t>Assessment Outcome – M2</a:t>
            </a:r>
          </a:p>
          <a:p>
            <a:pPr marL="0" indent="0">
              <a:lnSpc>
                <a:spcPct val="110000"/>
              </a:lnSpc>
              <a:buNone/>
            </a:pPr>
            <a:r>
              <a:rPr lang="en-GB" sz="2000" b="1" dirty="0"/>
              <a:t>Task 4 </a:t>
            </a:r>
            <a:r>
              <a:rPr lang="en-GB" sz="2000" b="1" dirty="0" smtClean="0"/>
              <a:t>- M2.1</a:t>
            </a:r>
            <a:r>
              <a:rPr lang="en-GB" sz="2000" dirty="0" smtClean="0"/>
              <a:t> </a:t>
            </a:r>
            <a:r>
              <a:rPr lang="en-GB" sz="2000" dirty="0"/>
              <a:t>– </a:t>
            </a:r>
            <a:r>
              <a:rPr lang="en-US" sz="2000" dirty="0"/>
              <a:t>Based on the TWO contrasting economic environments selected </a:t>
            </a:r>
            <a:r>
              <a:rPr lang="en-US" sz="2000" dirty="0" err="1"/>
              <a:t>analyse</a:t>
            </a:r>
            <a:r>
              <a:rPr lang="en-US" sz="2000" dirty="0"/>
              <a:t> and com</a:t>
            </a:r>
            <a:r>
              <a:rPr lang="en-GB" sz="2000" dirty="0"/>
              <a:t>pare the impact of changes in demand and supply on a selected </a:t>
            </a:r>
            <a:r>
              <a:rPr lang="en-GB" sz="2000" dirty="0" smtClean="0"/>
              <a:t>business</a:t>
            </a:r>
          </a:p>
          <a:p>
            <a:pPr marL="0" indent="0">
              <a:lnSpc>
                <a:spcPct val="110000"/>
              </a:lnSpc>
              <a:buNone/>
            </a:pPr>
            <a:endParaRPr lang="en-GB" sz="2000" dirty="0" smtClean="0"/>
          </a:p>
          <a:p>
            <a:pPr marL="0" indent="0">
              <a:lnSpc>
                <a:spcPct val="110000"/>
              </a:lnSpc>
              <a:buNone/>
            </a:pPr>
            <a:endParaRPr lang="en-GB" sz="800" dirty="0" smtClean="0"/>
          </a:p>
          <a:p>
            <a:pPr marL="0" indent="0">
              <a:lnSpc>
                <a:spcPct val="110000"/>
              </a:lnSpc>
              <a:buNone/>
            </a:pPr>
            <a:r>
              <a:rPr lang="en-GB" sz="2400" b="1" dirty="0" smtClean="0"/>
              <a:t>Assessment Outcome – D2</a:t>
            </a:r>
          </a:p>
          <a:p>
            <a:r>
              <a:rPr lang="en-GB" sz="2000" b="1" dirty="0" smtClean="0"/>
              <a:t>Task 5 - D2.1</a:t>
            </a:r>
            <a:r>
              <a:rPr lang="en-GB" sz="2000" dirty="0" smtClean="0"/>
              <a:t> – </a:t>
            </a:r>
            <a:r>
              <a:rPr lang="en-US" sz="2000" b="1" dirty="0" smtClean="0"/>
              <a:t>Evaluate </a:t>
            </a:r>
            <a:r>
              <a:rPr lang="en-GB" sz="2000" dirty="0"/>
              <a:t>to what extent a selected business is likely to be affected by changes in the economic </a:t>
            </a:r>
            <a:r>
              <a:rPr lang="en-GB" sz="2000" dirty="0" smtClean="0"/>
              <a:t>environment</a:t>
            </a:r>
          </a:p>
          <a:p>
            <a:endParaRPr lang="en-GB" sz="2000" dirty="0">
              <a:solidFill>
                <a:schemeClr val="dk1"/>
              </a:solidFill>
            </a:endParaRPr>
          </a:p>
        </p:txBody>
      </p:sp>
      <p:sp>
        <p:nvSpPr>
          <p:cNvPr id="11266" name="Title 1"/>
          <p:cNvSpPr>
            <a:spLocks noGrp="1"/>
          </p:cNvSpPr>
          <p:nvPr>
            <p:ph type="title" idx="4294967295"/>
          </p:nvPr>
        </p:nvSpPr>
        <p:spPr>
          <a:xfrm>
            <a:off x="179512" y="188640"/>
            <a:ext cx="8229600" cy="392220"/>
          </a:xfrm>
        </p:spPr>
        <p:txBody>
          <a:bodyPr>
            <a:normAutofit fontScale="90000"/>
          </a:bodyPr>
          <a:lstStyle/>
          <a:p>
            <a:r>
              <a:rPr lang="en-GB" b="1" dirty="0" smtClean="0"/>
              <a:t>Assessment Tasks</a:t>
            </a:r>
          </a:p>
        </p:txBody>
      </p:sp>
      <p:graphicFrame>
        <p:nvGraphicFramePr>
          <p:cNvPr id="4" name="Table 3"/>
          <p:cNvGraphicFramePr>
            <a:graphicFrameLocks noGrp="1"/>
          </p:cNvGraphicFramePr>
          <p:nvPr>
            <p:extLst>
              <p:ext uri="{D42A27DB-BD31-4B8C-83A1-F6EECF244321}">
                <p14:modId xmlns:p14="http://schemas.microsoft.com/office/powerpoint/2010/main" val="4086767381"/>
              </p:ext>
            </p:extLst>
          </p:nvPr>
        </p:nvGraphicFramePr>
        <p:xfrm>
          <a:off x="251520" y="2420888"/>
          <a:ext cx="8496944" cy="370840"/>
        </p:xfrm>
        <a:graphic>
          <a:graphicData uri="http://schemas.openxmlformats.org/drawingml/2006/table">
            <a:tbl>
              <a:tblPr firstRow="1" bandRow="1">
                <a:tableStyleId>{5C22544A-7EE6-4342-B048-85BDC9FD1C3A}</a:tableStyleId>
              </a:tblPr>
              <a:tblGrid>
                <a:gridCol w="4248472"/>
                <a:gridCol w="4248472"/>
              </a:tblGrid>
              <a:tr h="370840">
                <a:tc>
                  <a:txBody>
                    <a:bodyPr/>
                    <a:lstStyle/>
                    <a:p>
                      <a:pPr algn="ctr">
                        <a:lnSpc>
                          <a:spcPct val="115000"/>
                        </a:lnSpc>
                        <a:spcAft>
                          <a:spcPts val="0"/>
                        </a:spcAft>
                      </a:pPr>
                      <a:r>
                        <a:rPr lang="en-GB" sz="1800" b="1" dirty="0">
                          <a:solidFill>
                            <a:schemeClr val="tx1"/>
                          </a:solidFill>
                          <a:latin typeface="Calibri"/>
                          <a:ea typeface="Times New Roman"/>
                        </a:rPr>
                        <a:t>Development of Internal Structures</a:t>
                      </a:r>
                      <a:endParaRPr lang="en-GB" sz="1800" dirty="0">
                        <a:solidFill>
                          <a:schemeClr val="tx1"/>
                        </a:solidFill>
                        <a:latin typeface="Times New Roman"/>
                        <a:ea typeface="Times New Roman"/>
                      </a:endParaRPr>
                    </a:p>
                  </a:txBody>
                  <a:tcPr marL="68580" marR="68580" marT="0" marB="0" anchor="ctr"/>
                </a:tc>
                <a:tc>
                  <a:txBody>
                    <a:bodyPr/>
                    <a:lstStyle/>
                    <a:p>
                      <a:pPr algn="ctr">
                        <a:lnSpc>
                          <a:spcPct val="115000"/>
                        </a:lnSpc>
                        <a:spcAft>
                          <a:spcPts val="0"/>
                        </a:spcAft>
                      </a:pPr>
                      <a:r>
                        <a:rPr lang="en-GB" sz="1800" b="1" dirty="0">
                          <a:solidFill>
                            <a:schemeClr val="tx1"/>
                          </a:solidFill>
                          <a:latin typeface="Calibri"/>
                          <a:ea typeface="Times New Roman"/>
                        </a:rPr>
                        <a:t>Functional Areas</a:t>
                      </a:r>
                      <a:endParaRPr lang="en-GB" sz="1800" dirty="0">
                        <a:solidFill>
                          <a:schemeClr val="tx1"/>
                        </a:solidFill>
                        <a:latin typeface="Times New Roman"/>
                        <a:ea typeface="Times New Roman"/>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642961695"/>
              </p:ext>
            </p:extLst>
          </p:nvPr>
        </p:nvGraphicFramePr>
        <p:xfrm>
          <a:off x="251520" y="4157072"/>
          <a:ext cx="8640960" cy="64008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dirty="0" smtClean="0">
                          <a:solidFill>
                            <a:schemeClr val="tx1"/>
                          </a:solidFill>
                          <a:latin typeface="Calibri" pitchFamily="34" charset="0"/>
                          <a:cs typeface="Calibri" pitchFamily="34" charset="0"/>
                        </a:rPr>
                        <a:t>Business</a:t>
                      </a:r>
                      <a:r>
                        <a:rPr lang="en-GB" baseline="0" dirty="0" smtClean="0">
                          <a:solidFill>
                            <a:schemeClr val="tx1"/>
                          </a:solidFill>
                          <a:latin typeface="Calibri" pitchFamily="34" charset="0"/>
                          <a:cs typeface="Calibri" pitchFamily="34" charset="0"/>
                        </a:rPr>
                        <a:t> Activities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Business</a:t>
                      </a:r>
                      <a:r>
                        <a:rPr lang="en-GB" baseline="0" dirty="0" smtClean="0">
                          <a:solidFill>
                            <a:schemeClr val="tx1"/>
                          </a:solidFill>
                          <a:latin typeface="Calibri" pitchFamily="34" charset="0"/>
                          <a:cs typeface="Calibri" pitchFamily="34" charset="0"/>
                        </a:rPr>
                        <a:t> Strategy</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Internal Structures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Functional Activities</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Stakeholders</a:t>
                      </a:r>
                      <a:endParaRPr lang="en-GB"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3820055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251520" y="692696"/>
            <a:ext cx="8666484" cy="5688632"/>
          </a:xfrm>
        </p:spPr>
        <p:txBody>
          <a:bodyPr lIns="0" rIns="0">
            <a:noAutofit/>
          </a:bodyPr>
          <a:lstStyle/>
          <a:p>
            <a:pPr marL="0" lvl="0" indent="0">
              <a:spcBef>
                <a:spcPts val="0"/>
              </a:spcBef>
              <a:spcAft>
                <a:spcPts val="1200"/>
              </a:spcAft>
              <a:buNone/>
            </a:pPr>
            <a:r>
              <a:rPr lang="en-GB" sz="1500" dirty="0" smtClean="0"/>
              <a:t>Focusing on </a:t>
            </a:r>
            <a:r>
              <a:rPr lang="en-GB" sz="1500" b="1" u="sng" dirty="0" smtClean="0"/>
              <a:t>ONE</a:t>
            </a:r>
            <a:r>
              <a:rPr lang="en-GB" sz="1500" dirty="0" smtClean="0"/>
              <a:t> of the businesses selected during LO2, you need to provide evidence for the following </a:t>
            </a:r>
            <a:r>
              <a:rPr lang="en-GB" sz="1500" b="1" dirty="0" smtClean="0"/>
              <a:t>5</a:t>
            </a:r>
            <a:r>
              <a:rPr lang="en-GB" sz="1500" dirty="0" smtClean="0"/>
              <a:t> tasks within this case study:</a:t>
            </a:r>
          </a:p>
          <a:p>
            <a:pPr marL="914400" lvl="1" indent="-514350">
              <a:spcBef>
                <a:spcPts val="0"/>
              </a:spcBef>
              <a:spcAft>
                <a:spcPts val="1200"/>
              </a:spcAft>
              <a:buFont typeface="+mj-lt"/>
              <a:buAutoNum type="arabicPeriod"/>
            </a:pPr>
            <a:r>
              <a:rPr lang="en-GB" sz="1500" dirty="0" smtClean="0">
                <a:hlinkClick r:id="rId3" action="ppaction://hlinksldjump"/>
              </a:rPr>
              <a:t>Economic Environments</a:t>
            </a:r>
            <a:endParaRPr lang="en-GB" sz="1500" dirty="0" smtClean="0">
              <a:hlinkClick r:id="rId4" action="ppaction://hlinksldjump"/>
            </a:endParaRPr>
          </a:p>
          <a:p>
            <a:pPr marL="914400" lvl="1" indent="-514350">
              <a:spcBef>
                <a:spcPts val="0"/>
              </a:spcBef>
              <a:spcAft>
                <a:spcPts val="1200"/>
              </a:spcAft>
              <a:buFont typeface="+mj-lt"/>
              <a:buAutoNum type="arabicPeriod"/>
            </a:pPr>
            <a:r>
              <a:rPr lang="en-GB" sz="1500" dirty="0" smtClean="0">
                <a:hlinkClick r:id="rId5" action="ppaction://hlinksldjump"/>
              </a:rPr>
              <a:t>Business Demands</a:t>
            </a:r>
            <a:endParaRPr lang="en-GB" sz="1500" dirty="0" smtClean="0"/>
          </a:p>
          <a:p>
            <a:pPr marL="914400" lvl="1" indent="-514350">
              <a:spcBef>
                <a:spcPts val="0"/>
              </a:spcBef>
              <a:spcAft>
                <a:spcPts val="1200"/>
              </a:spcAft>
              <a:buFont typeface="+mj-lt"/>
              <a:buAutoNum type="arabicPeriod"/>
            </a:pPr>
            <a:r>
              <a:rPr lang="en-GB" sz="1500" dirty="0" smtClean="0">
                <a:hlinkClick r:id="rId6" action="ppaction://hlinksldjump"/>
              </a:rPr>
              <a:t>Supply for the Business</a:t>
            </a:r>
            <a:endParaRPr lang="en-GB" sz="1500" dirty="0" smtClean="0"/>
          </a:p>
          <a:p>
            <a:pPr marL="914400" lvl="1" indent="-514350">
              <a:spcBef>
                <a:spcPts val="0"/>
              </a:spcBef>
              <a:spcAft>
                <a:spcPts val="1200"/>
              </a:spcAft>
              <a:buFont typeface="+mj-lt"/>
              <a:buAutoNum type="arabicPeriod"/>
            </a:pPr>
            <a:r>
              <a:rPr lang="en-GB" sz="1500" dirty="0" smtClean="0">
                <a:hlinkClick r:id="rId7" action="ppaction://hlinksldjump"/>
              </a:rPr>
              <a:t>Comparing Economic Environments</a:t>
            </a:r>
            <a:endParaRPr lang="en-GB" sz="1500" dirty="0" smtClean="0"/>
          </a:p>
          <a:p>
            <a:pPr marL="914400" lvl="1" indent="-514350">
              <a:spcBef>
                <a:spcPts val="0"/>
              </a:spcBef>
              <a:spcAft>
                <a:spcPts val="1200"/>
              </a:spcAft>
              <a:buFont typeface="+mj-lt"/>
              <a:buAutoNum type="arabicPeriod"/>
            </a:pPr>
            <a:r>
              <a:rPr lang="en-GB" sz="1500" dirty="0" smtClean="0">
                <a:hlinkClick r:id="rId3" action="ppaction://hlinksldjump"/>
              </a:rPr>
              <a:t>Evaluate Economic Environments</a:t>
            </a:r>
            <a:endParaRPr lang="en-GB" sz="1500" dirty="0" smtClean="0"/>
          </a:p>
          <a:p>
            <a:pPr marL="0" indent="0" algn="ctr">
              <a:spcAft>
                <a:spcPts val="1200"/>
              </a:spcAft>
              <a:buNone/>
            </a:pPr>
            <a:r>
              <a:rPr lang="en-US" sz="1500" dirty="0"/>
              <a:t>Focusing on </a:t>
            </a:r>
            <a:r>
              <a:rPr lang="en-US" sz="1500" b="1" u="sng" dirty="0"/>
              <a:t>one</a:t>
            </a:r>
            <a:r>
              <a:rPr lang="en-US" sz="1500" dirty="0"/>
              <a:t> of the businesses selected from the two selected during ao2</a:t>
            </a:r>
          </a:p>
          <a:p>
            <a:pPr marL="0" indent="0">
              <a:spcAft>
                <a:spcPts val="1200"/>
              </a:spcAft>
              <a:buNone/>
            </a:pPr>
            <a:endParaRPr lang="en-US" sz="1500" b="1" dirty="0"/>
          </a:p>
          <a:p>
            <a:pPr marL="0" indent="0">
              <a:spcAft>
                <a:spcPts val="1200"/>
              </a:spcAft>
              <a:buNone/>
            </a:pPr>
            <a:endParaRPr lang="en-US" sz="1500" b="1" dirty="0"/>
          </a:p>
          <a:p>
            <a:pPr marL="0" indent="0">
              <a:spcAft>
                <a:spcPts val="1200"/>
              </a:spcAft>
              <a:buNone/>
            </a:pPr>
            <a:r>
              <a:rPr lang="en-US" sz="1500" b="1" dirty="0" smtClean="0"/>
              <a:t>Task </a:t>
            </a:r>
            <a:r>
              <a:rPr lang="en-US" sz="1500" b="1" dirty="0"/>
              <a:t>1 (P5.1)</a:t>
            </a:r>
            <a:r>
              <a:rPr lang="en-US" sz="1500" dirty="0"/>
              <a:t> – Focusing on a business, describe the influence of </a:t>
            </a:r>
            <a:r>
              <a:rPr lang="en-US" sz="1500" b="1" dirty="0"/>
              <a:t>two contrasting economic environments </a:t>
            </a:r>
            <a:r>
              <a:rPr lang="en-US" sz="1500" dirty="0"/>
              <a:t>that impact a business, based on:</a:t>
            </a:r>
          </a:p>
          <a:p>
            <a:pPr marL="2243138" indent="-360363">
              <a:spcAft>
                <a:spcPts val="1200"/>
              </a:spcAft>
            </a:pPr>
            <a:r>
              <a:rPr lang="en-US" sz="1500" dirty="0"/>
              <a:t>Ownership of Business</a:t>
            </a:r>
          </a:p>
          <a:p>
            <a:pPr marL="2243138" indent="-360363">
              <a:spcAft>
                <a:spcPts val="1200"/>
              </a:spcAft>
            </a:pPr>
            <a:r>
              <a:rPr lang="en-US" sz="1500" dirty="0"/>
              <a:t>Business Operations - Functionality of Businesses Activities</a:t>
            </a:r>
          </a:p>
          <a:p>
            <a:pPr marL="2243138" indent="-360363">
              <a:spcAft>
                <a:spcPts val="1200"/>
              </a:spcAft>
            </a:pPr>
            <a:r>
              <a:rPr lang="en-US" sz="1500" dirty="0"/>
              <a:t>Movement of </a:t>
            </a:r>
            <a:r>
              <a:rPr lang="en-US" sz="1500" dirty="0" smtClean="0"/>
              <a:t>Capital</a:t>
            </a:r>
            <a:endParaRPr lang="en-US" sz="1500" dirty="0"/>
          </a:p>
        </p:txBody>
      </p:sp>
      <p:sp>
        <p:nvSpPr>
          <p:cNvPr id="14"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LO3 - The impact of the economic environment</a:t>
            </a:r>
            <a:endParaRPr lang="en-GB" sz="2800" dirty="0"/>
          </a:p>
        </p:txBody>
      </p:sp>
      <p:graphicFrame>
        <p:nvGraphicFramePr>
          <p:cNvPr id="15" name="Table 14"/>
          <p:cNvGraphicFramePr>
            <a:graphicFrameLocks noGrp="1"/>
          </p:cNvGraphicFramePr>
          <p:nvPr>
            <p:extLst>
              <p:ext uri="{D42A27DB-BD31-4B8C-83A1-F6EECF244321}">
                <p14:modId xmlns:p14="http://schemas.microsoft.com/office/powerpoint/2010/main" val="3799590066"/>
              </p:ext>
            </p:extLst>
          </p:nvPr>
        </p:nvGraphicFramePr>
        <p:xfrm>
          <a:off x="292789" y="3212976"/>
          <a:ext cx="8640960" cy="1224136"/>
        </p:xfrm>
        <a:graphic>
          <a:graphicData uri="http://schemas.openxmlformats.org/drawingml/2006/table">
            <a:tbl>
              <a:tblPr firstRow="1" bandRow="1">
                <a:tableStyleId>{5C22544A-7EE6-4342-B048-85BDC9FD1C3A}</a:tableStyleId>
              </a:tblPr>
              <a:tblGrid>
                <a:gridCol w="2767043"/>
                <a:gridCol w="3096344"/>
                <a:gridCol w="2777573"/>
              </a:tblGrid>
              <a:tr h="853296">
                <a:tc>
                  <a:txBody>
                    <a:bodyPr/>
                    <a:lstStyle/>
                    <a:p>
                      <a:pPr algn="ctr"/>
                      <a:r>
                        <a:rPr lang="en-US" sz="1600" b="1" dirty="0" smtClean="0">
                          <a:solidFill>
                            <a:schemeClr val="tx1"/>
                          </a:solidFill>
                          <a:latin typeface="Calibri" pitchFamily="34" charset="0"/>
                          <a:cs typeface="Calibri" pitchFamily="34" charset="0"/>
                          <a:hlinkClick r:id="rId8" action="ppaction://hlinksldjump"/>
                        </a:rPr>
                        <a:t>Importance of Stability</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US" sz="1600" b="1" dirty="0" smtClean="0">
                          <a:solidFill>
                            <a:schemeClr val="tx1"/>
                          </a:solidFill>
                          <a:latin typeface="Calibri" pitchFamily="34" charset="0"/>
                          <a:cs typeface="Calibri" pitchFamily="34" charset="0"/>
                        </a:rPr>
                        <a:t>Impact on business of changes in the economic environment</a:t>
                      </a:r>
                    </a:p>
                    <a:p>
                      <a:pPr marL="0" indent="0" algn="ctr">
                        <a:buFont typeface="Arial" pitchFamily="34" charset="0"/>
                        <a:buNone/>
                      </a:pPr>
                      <a:r>
                        <a:rPr lang="en-US" sz="1600" b="1" dirty="0" smtClean="0">
                          <a:solidFill>
                            <a:schemeClr val="tx1"/>
                          </a:solidFill>
                          <a:latin typeface="Calibri" pitchFamily="34" charset="0"/>
                          <a:cs typeface="Calibri" pitchFamily="34" charset="0"/>
                          <a:hlinkClick r:id="rId9" action="ppaction://hlinksldjump"/>
                        </a:rPr>
                        <a:t>Growth</a:t>
                      </a:r>
                      <a:r>
                        <a:rPr lang="en-US" sz="1600" b="1" dirty="0" smtClean="0">
                          <a:solidFill>
                            <a:schemeClr val="tx1"/>
                          </a:solidFill>
                          <a:latin typeface="Calibri" pitchFamily="34" charset="0"/>
                          <a:cs typeface="Calibri" pitchFamily="34" charset="0"/>
                        </a:rPr>
                        <a:t>, </a:t>
                      </a:r>
                      <a:r>
                        <a:rPr lang="en-US" sz="1600" b="1" dirty="0" smtClean="0">
                          <a:solidFill>
                            <a:schemeClr val="tx1"/>
                          </a:solidFill>
                          <a:latin typeface="Calibri" pitchFamily="34" charset="0"/>
                          <a:cs typeface="Calibri" pitchFamily="34" charset="0"/>
                          <a:hlinkClick r:id="rId10" action="ppaction://hlinksldjump"/>
                        </a:rPr>
                        <a:t>Recession</a:t>
                      </a:r>
                      <a:r>
                        <a:rPr lang="en-US" sz="1600" b="1" dirty="0" smtClean="0">
                          <a:solidFill>
                            <a:schemeClr val="tx1"/>
                          </a:solidFill>
                          <a:latin typeface="Calibri" pitchFamily="34" charset="0"/>
                          <a:cs typeface="Calibri" pitchFamily="34" charset="0"/>
                        </a:rPr>
                        <a:t>, </a:t>
                      </a:r>
                      <a:r>
                        <a:rPr lang="en-US" sz="1600" b="1" dirty="0" smtClean="0">
                          <a:solidFill>
                            <a:schemeClr val="tx1"/>
                          </a:solidFill>
                          <a:latin typeface="Calibri" pitchFamily="34" charset="0"/>
                          <a:cs typeface="Calibri" pitchFamily="34" charset="0"/>
                          <a:hlinkClick r:id="rId11" action="ppaction://hlinksldjump"/>
                        </a:rPr>
                        <a:t>Ripple Effect</a:t>
                      </a:r>
                      <a:endParaRPr lang="en-US" sz="16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US" sz="1600" b="1" dirty="0" smtClean="0">
                          <a:solidFill>
                            <a:schemeClr val="tx1"/>
                          </a:solidFill>
                          <a:latin typeface="Calibri" pitchFamily="34" charset="0"/>
                          <a:cs typeface="Calibri" pitchFamily="34" charset="0"/>
                          <a:hlinkClick r:id="rId12" action="ppaction://hlinksldjump"/>
                        </a:rPr>
                        <a:t>Levels of Inflation</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US" sz="1600" b="1" dirty="0" smtClean="0">
                          <a:solidFill>
                            <a:schemeClr val="tx1"/>
                          </a:solidFill>
                          <a:latin typeface="Calibri" pitchFamily="34" charset="0"/>
                          <a:cs typeface="Calibri" pitchFamily="34" charset="0"/>
                          <a:hlinkClick r:id="rId13" action="ppaction://hlinksldjump"/>
                        </a:rPr>
                        <a:t>Availability and Cost of Credit </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b="1" dirty="0" smtClean="0">
                          <a:solidFill>
                            <a:schemeClr val="tx1"/>
                          </a:solidFill>
                          <a:latin typeface="Calibri" pitchFamily="34" charset="0"/>
                          <a:cs typeface="Calibri" pitchFamily="34" charset="0"/>
                          <a:hlinkClick r:id="rId14" action="ppaction://hlinksldjump"/>
                        </a:rPr>
                        <a:t>Labour</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US" sz="1600" b="1" dirty="0" smtClean="0">
                          <a:solidFill>
                            <a:schemeClr val="tx1"/>
                          </a:solidFill>
                          <a:latin typeface="Calibri" pitchFamily="34" charset="0"/>
                          <a:cs typeface="Calibri" pitchFamily="34" charset="0"/>
                          <a:hlinkClick r:id="rId15" action="ppaction://hlinksldjump"/>
                        </a:rPr>
                        <a:t>Changes in Government Policy </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987468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5112568"/>
          </a:xfrm>
        </p:spPr>
        <p:txBody>
          <a:bodyPr>
            <a:noAutofit/>
          </a:bodyPr>
          <a:lstStyle/>
          <a:p>
            <a:pPr marL="0" indent="0">
              <a:spcAft>
                <a:spcPts val="1200"/>
              </a:spcAft>
              <a:buNone/>
            </a:pPr>
            <a:r>
              <a:rPr lang="en-US" sz="2000" dirty="0" smtClean="0"/>
              <a:t>Economic factors sometimes play the biggest part in business change</a:t>
            </a:r>
          </a:p>
          <a:p>
            <a:pPr marL="273050" lvl="1">
              <a:spcAft>
                <a:spcPts val="1200"/>
              </a:spcAft>
            </a:pPr>
            <a:r>
              <a:rPr lang="en-US" sz="2000" b="1" dirty="0" smtClean="0"/>
              <a:t>Importance of Stability</a:t>
            </a:r>
          </a:p>
          <a:p>
            <a:pPr marL="273050" lvl="1">
              <a:spcAft>
                <a:spcPts val="1200"/>
              </a:spcAft>
            </a:pPr>
            <a:r>
              <a:rPr lang="en-US" sz="2000" b="1" dirty="0" smtClean="0"/>
              <a:t>Impact on business of changes in the economic environment </a:t>
            </a:r>
            <a:r>
              <a:rPr lang="en-US" sz="2000" dirty="0" smtClean="0"/>
              <a:t>– Growth, Recession and the Ripple Effect</a:t>
            </a:r>
          </a:p>
          <a:p>
            <a:pPr marL="273050" lvl="1">
              <a:spcAft>
                <a:spcPts val="1200"/>
              </a:spcAft>
            </a:pPr>
            <a:r>
              <a:rPr lang="en-US" sz="2000" b="1" dirty="0" smtClean="0"/>
              <a:t>Levels of Inflation</a:t>
            </a:r>
            <a:r>
              <a:rPr lang="en-US" sz="2000" dirty="0" smtClean="0"/>
              <a:t> - such as minimum wage introduction or regulation of wages</a:t>
            </a:r>
          </a:p>
          <a:p>
            <a:pPr marL="273050" lvl="1">
              <a:spcAft>
                <a:spcPts val="1200"/>
              </a:spcAft>
            </a:pPr>
            <a:r>
              <a:rPr lang="en-US" sz="2000" b="1" dirty="0" smtClean="0"/>
              <a:t>Availability and Cost of Credit </a:t>
            </a:r>
            <a:r>
              <a:rPr lang="en-US" sz="2000" dirty="0" smtClean="0"/>
              <a:t>– such as the availability of loans and the interest rate</a:t>
            </a:r>
          </a:p>
          <a:p>
            <a:pPr marL="273050" lvl="1">
              <a:spcAft>
                <a:spcPts val="1200"/>
              </a:spcAft>
            </a:pPr>
            <a:r>
              <a:rPr lang="en-US" sz="2000" b="1" dirty="0" smtClean="0"/>
              <a:t>Labour</a:t>
            </a:r>
            <a:r>
              <a:rPr lang="en-US" sz="2000" dirty="0" smtClean="0"/>
              <a:t> – the availability of the correct people to work</a:t>
            </a:r>
          </a:p>
          <a:p>
            <a:pPr marL="273050" lvl="1">
              <a:spcAft>
                <a:spcPts val="1200"/>
              </a:spcAft>
            </a:pPr>
            <a:r>
              <a:rPr lang="en-US" sz="2000" b="1" dirty="0" smtClean="0"/>
              <a:t>Changes in Government Policy</a:t>
            </a:r>
            <a:r>
              <a:rPr lang="en-US" sz="2000" dirty="0" smtClean="0"/>
              <a:t> – legal, fiscal and monetary</a:t>
            </a:r>
            <a:endParaRPr lang="en-US" sz="2000" b="1" dirty="0" smtClean="0"/>
          </a:p>
          <a:p>
            <a:pPr marL="547688" lvl="2">
              <a:spcAft>
                <a:spcPts val="1200"/>
              </a:spcAft>
            </a:pPr>
            <a:r>
              <a:rPr lang="en-US" sz="2000" b="1" dirty="0" smtClean="0"/>
              <a:t>Globalisation</a:t>
            </a:r>
            <a:r>
              <a:rPr lang="en-US" sz="2000" dirty="0" smtClean="0"/>
              <a:t> – integration of national economies into international economy through trade, foreign direct investment, capital flows, migration, and the spread of technology</a:t>
            </a:r>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smtClean="0"/>
              <a:t>LO3 - The impact of the economic environment</a:t>
            </a:r>
            <a:endParaRPr lang="en-GB" sz="2800" dirty="0"/>
          </a:p>
        </p:txBody>
      </p:sp>
    </p:spTree>
    <p:extLst>
      <p:ext uri="{BB962C8B-B14F-4D97-AF65-F5344CB8AC3E}">
        <p14:creationId xmlns:p14="http://schemas.microsoft.com/office/powerpoint/2010/main" val="99378154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88010"/>
            <a:ext cx="8784976" cy="4929222"/>
          </a:xfrm>
        </p:spPr>
        <p:txBody>
          <a:bodyPr>
            <a:noAutofit/>
          </a:bodyPr>
          <a:lstStyle/>
          <a:p>
            <a:pPr marL="342900" indent="-342900"/>
            <a:r>
              <a:rPr lang="en-GB" sz="1900" dirty="0" smtClean="0"/>
              <a:t>Businesses '</a:t>
            </a:r>
            <a:r>
              <a:rPr lang="en-GB" sz="1900" b="1" dirty="0" smtClean="0"/>
              <a:t>stability</a:t>
            </a:r>
            <a:r>
              <a:rPr lang="en-GB" sz="1900" dirty="0" smtClean="0"/>
              <a:t>' rests on how successfully a business ensures its 'on-going ability' to harvest value from its assets (i.e. 'protect' its income generating capability and 'retain' its value as a business).</a:t>
            </a:r>
            <a:endParaRPr lang="en-US" sz="1900" b="1" dirty="0" smtClean="0"/>
          </a:p>
          <a:p>
            <a:r>
              <a:rPr lang="en-GB" sz="1900" dirty="0" smtClean="0"/>
              <a:t>Ever wonder what makes one company more financially stable than another? </a:t>
            </a:r>
          </a:p>
          <a:p>
            <a:pPr lvl="1"/>
            <a:r>
              <a:rPr lang="en-GB" sz="1900" b="1" dirty="0" smtClean="0"/>
              <a:t>Financial Statements </a:t>
            </a:r>
            <a:r>
              <a:rPr lang="en-GB" sz="1900" dirty="0" smtClean="0"/>
              <a:t>provide information on a company's </a:t>
            </a:r>
            <a:r>
              <a:rPr lang="en-GB" sz="1900" b="1" dirty="0" smtClean="0"/>
              <a:t>profitability, equity, available cash, and other financial data </a:t>
            </a:r>
            <a:r>
              <a:rPr lang="en-GB" sz="1900" dirty="0" smtClean="0"/>
              <a:t>that illustrate how well a company is doing. </a:t>
            </a:r>
          </a:p>
          <a:p>
            <a:r>
              <a:rPr lang="en-GB" sz="1900" dirty="0" smtClean="0"/>
              <a:t>A good marker/measurement of a business achieving stability, is when a business is operating in a steady manner where it can be deemed as self-sustaining with finances generated allowing the business to independently co-exist without the need for additional funding</a:t>
            </a:r>
          </a:p>
          <a:p>
            <a:pPr lvl="1"/>
            <a:r>
              <a:rPr lang="en-GB" sz="1900" dirty="0" smtClean="0"/>
              <a:t>Good examples of this is Arsenal Football Club, where they have managed to buck the trend of depending on the owners to fund the operations of the business. Instead they are operating within there means and investing for the future without impacting the short-term goals</a:t>
            </a:r>
          </a:p>
          <a:p>
            <a:pPr marL="0" indent="0">
              <a:buNone/>
            </a:pPr>
            <a:endParaRPr lang="en-GB" sz="1900" b="1" dirty="0" smtClean="0"/>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LO3 - The impact of the economic environment - Stability</a:t>
            </a:r>
            <a:endParaRPr lang="en-GB" sz="2300" dirty="0"/>
          </a:p>
        </p:txBody>
      </p:sp>
    </p:spTree>
    <p:extLst>
      <p:ext uri="{BB962C8B-B14F-4D97-AF65-F5344CB8AC3E}">
        <p14:creationId xmlns:p14="http://schemas.microsoft.com/office/powerpoint/2010/main" val="60036216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60018"/>
            <a:ext cx="8712968" cy="4929222"/>
          </a:xfrm>
        </p:spPr>
        <p:txBody>
          <a:bodyPr>
            <a:noAutofit/>
          </a:bodyPr>
          <a:lstStyle/>
          <a:p>
            <a:pPr marL="0" indent="0">
              <a:buNone/>
            </a:pPr>
            <a:r>
              <a:rPr lang="en-GB" sz="2000" dirty="0" smtClean="0"/>
              <a:t>Business Growth can be measured and monitored in various ways, such as:</a:t>
            </a:r>
          </a:p>
          <a:p>
            <a:pPr marL="457200" indent="-457200"/>
            <a:r>
              <a:rPr lang="en-GB" sz="1800" b="1" dirty="0" smtClean="0"/>
              <a:t>Increase</a:t>
            </a:r>
            <a:r>
              <a:rPr lang="en-GB" sz="1800" dirty="0" smtClean="0"/>
              <a:t>, from period to period, for the value/production of goods and services</a:t>
            </a:r>
          </a:p>
          <a:p>
            <a:pPr marL="457200" indent="-457200"/>
            <a:r>
              <a:rPr lang="en-GB" sz="1800" dirty="0" smtClean="0"/>
              <a:t>An </a:t>
            </a:r>
            <a:r>
              <a:rPr lang="en-GB" sz="1800" b="1" dirty="0" smtClean="0"/>
              <a:t>increase</a:t>
            </a:r>
            <a:r>
              <a:rPr lang="en-GB" sz="1800" dirty="0" smtClean="0"/>
              <a:t>, as in size, number, value, or strength; extension or expansion:</a:t>
            </a:r>
          </a:p>
          <a:p>
            <a:pPr marL="0" indent="0" algn="ctr">
              <a:buNone/>
            </a:pPr>
            <a:r>
              <a:rPr lang="en-GB" sz="1800" dirty="0" smtClean="0"/>
              <a:t>There are only </a:t>
            </a:r>
            <a:r>
              <a:rPr lang="en-GB" sz="1800" b="1" dirty="0" smtClean="0"/>
              <a:t>two </a:t>
            </a:r>
            <a:r>
              <a:rPr lang="en-GB" sz="1800" dirty="0" smtClean="0"/>
              <a:t>ways to grow a business:</a:t>
            </a:r>
            <a:r>
              <a:rPr lang="en-GB" sz="1800" b="1" dirty="0" smtClean="0"/>
              <a:t> </a:t>
            </a:r>
            <a:r>
              <a:rPr lang="en-GB" sz="1200" b="1" dirty="0" smtClean="0"/>
              <a:t>I</a:t>
            </a:r>
            <a:r>
              <a:rPr lang="en-GB" sz="1400" b="1" dirty="0" smtClean="0"/>
              <a:t>N</a:t>
            </a:r>
            <a:r>
              <a:rPr lang="en-GB" sz="1600" b="1" dirty="0" smtClean="0"/>
              <a:t>C</a:t>
            </a:r>
            <a:r>
              <a:rPr lang="en-GB" sz="1800" b="1" dirty="0" smtClean="0"/>
              <a:t>R</a:t>
            </a:r>
            <a:r>
              <a:rPr lang="en-GB" sz="2000" b="1" dirty="0" smtClean="0"/>
              <a:t>E</a:t>
            </a:r>
            <a:r>
              <a:rPr lang="en-GB" sz="2400" b="1" dirty="0" smtClean="0"/>
              <a:t>A</a:t>
            </a:r>
            <a:r>
              <a:rPr lang="en-GB" sz="2800" b="1" dirty="0" smtClean="0"/>
              <a:t>S</a:t>
            </a:r>
            <a:r>
              <a:rPr lang="en-GB" sz="3200" b="1" dirty="0" smtClean="0"/>
              <a:t>E</a:t>
            </a:r>
            <a:r>
              <a:rPr lang="en-GB" sz="2000" b="1" dirty="0" smtClean="0"/>
              <a:t> </a:t>
            </a:r>
            <a:r>
              <a:rPr lang="en-GB" sz="1800" dirty="0" smtClean="0"/>
              <a:t>SALES and </a:t>
            </a:r>
            <a:r>
              <a:rPr lang="en-GB" sz="3200" b="1" dirty="0" smtClean="0"/>
              <a:t>D</a:t>
            </a:r>
            <a:r>
              <a:rPr lang="en-GB" sz="2800" b="1" dirty="0" smtClean="0"/>
              <a:t>E</a:t>
            </a:r>
            <a:r>
              <a:rPr lang="en-GB" sz="2400" b="1" dirty="0" smtClean="0"/>
              <a:t>C</a:t>
            </a:r>
            <a:r>
              <a:rPr lang="en-GB" sz="2000" b="1" dirty="0" smtClean="0"/>
              <a:t>R</a:t>
            </a:r>
            <a:r>
              <a:rPr lang="en-GB" sz="1800" b="1" dirty="0" smtClean="0"/>
              <a:t>E</a:t>
            </a:r>
            <a:r>
              <a:rPr lang="en-GB" sz="1600" b="1" dirty="0" smtClean="0"/>
              <a:t>A</a:t>
            </a:r>
            <a:r>
              <a:rPr lang="en-GB" sz="1400" b="1" dirty="0" smtClean="0"/>
              <a:t>S</a:t>
            </a:r>
            <a:r>
              <a:rPr lang="en-GB" sz="1200" b="1" dirty="0" smtClean="0"/>
              <a:t>E</a:t>
            </a:r>
            <a:r>
              <a:rPr lang="en-GB" sz="2000" b="1" dirty="0" smtClean="0"/>
              <a:t> </a:t>
            </a:r>
            <a:r>
              <a:rPr lang="en-GB" sz="1800" dirty="0" smtClean="0"/>
              <a:t>COSTS</a:t>
            </a:r>
          </a:p>
          <a:p>
            <a:pPr marL="0" indent="0">
              <a:buNone/>
            </a:pPr>
            <a:r>
              <a:rPr lang="en-GB" sz="1800" dirty="0" smtClean="0"/>
              <a:t>Measurements and Monitoring of growth can be performed through:</a:t>
            </a:r>
          </a:p>
          <a:p>
            <a:r>
              <a:rPr lang="en-GB" sz="1600" b="1" dirty="0" smtClean="0"/>
              <a:t>Assess your Options</a:t>
            </a:r>
            <a:r>
              <a:rPr lang="en-GB" sz="1600" dirty="0" smtClean="0"/>
              <a:t> - Planning growth strategies including finance options, diversification, new product development and consolidation</a:t>
            </a:r>
          </a:p>
          <a:p>
            <a:r>
              <a:rPr lang="en-GB" sz="1600" b="1" dirty="0" smtClean="0"/>
              <a:t>Strategic Planning</a:t>
            </a:r>
            <a:r>
              <a:rPr lang="en-GB" sz="1600" dirty="0" smtClean="0"/>
              <a:t> - Formulate and implement a clear strategy to drive business</a:t>
            </a:r>
          </a:p>
          <a:p>
            <a:r>
              <a:rPr lang="en-GB" sz="1600" b="1" dirty="0" smtClean="0"/>
              <a:t>Business Plan</a:t>
            </a:r>
            <a:r>
              <a:rPr lang="en-GB" sz="1600" dirty="0" smtClean="0"/>
              <a:t> - Monitoring progress, reviewing plans, setting targets and allocating resources</a:t>
            </a:r>
          </a:p>
          <a:p>
            <a:r>
              <a:rPr lang="en-GB" sz="1600" b="1" dirty="0" smtClean="0"/>
              <a:t>Action Plan</a:t>
            </a:r>
            <a:r>
              <a:rPr lang="en-GB" sz="1600" dirty="0" smtClean="0"/>
              <a:t> – Identify areas your business will need to work on to grow</a:t>
            </a:r>
          </a:p>
          <a:p>
            <a:r>
              <a:rPr lang="en-GB" sz="1600" b="1" dirty="0" smtClean="0"/>
              <a:t>Acknowledge the Challenges </a:t>
            </a:r>
          </a:p>
          <a:p>
            <a:r>
              <a:rPr lang="en-GB" sz="1600" b="1" dirty="0" smtClean="0"/>
              <a:t>Utilise the knowledge from within the business</a:t>
            </a:r>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LO3 - The impact of the economic environment - Growth</a:t>
            </a:r>
            <a:endParaRPr lang="en-GB" sz="2400" dirty="0"/>
          </a:p>
        </p:txBody>
      </p:sp>
    </p:spTree>
    <p:extLst>
      <p:ext uri="{BB962C8B-B14F-4D97-AF65-F5344CB8AC3E}">
        <p14:creationId xmlns:p14="http://schemas.microsoft.com/office/powerpoint/2010/main" val="248083641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4929222"/>
          </a:xfrm>
        </p:spPr>
        <p:txBody>
          <a:bodyPr>
            <a:noAutofit/>
          </a:bodyPr>
          <a:lstStyle/>
          <a:p>
            <a:pPr marL="0" indent="0" algn="ctr">
              <a:buNone/>
            </a:pPr>
            <a:r>
              <a:rPr lang="en-GB" sz="1900" b="1" dirty="0" smtClean="0">
                <a:solidFill>
                  <a:srgbClr val="FF0000"/>
                </a:solidFill>
              </a:rPr>
              <a:t>RECESSION = DEPRESSION????</a:t>
            </a:r>
          </a:p>
          <a:p>
            <a:pPr marL="0" indent="0">
              <a:buNone/>
            </a:pPr>
            <a:r>
              <a:rPr lang="en-GB" sz="1900" dirty="0" smtClean="0"/>
              <a:t>Let’s have a look at this statement:</a:t>
            </a:r>
          </a:p>
          <a:p>
            <a:pPr marL="271463" indent="-271463"/>
            <a:r>
              <a:rPr lang="en-GB" sz="1900" dirty="0" smtClean="0"/>
              <a:t>Economists officially define a recession as two consecutive quarters of negative growth in </a:t>
            </a:r>
            <a:r>
              <a:rPr lang="en-GB" sz="1900" dirty="0" smtClean="0">
                <a:hlinkClick r:id="rId3"/>
              </a:rPr>
              <a:t>gross domestic product</a:t>
            </a:r>
            <a:r>
              <a:rPr lang="en-GB" sz="1900" dirty="0" smtClean="0"/>
              <a:t> (GDP)</a:t>
            </a:r>
          </a:p>
          <a:p>
            <a:pPr marL="271463" indent="-271463"/>
            <a:r>
              <a:rPr lang="en-GB" sz="1900" dirty="0" smtClean="0"/>
              <a:t>A </a:t>
            </a:r>
            <a:r>
              <a:rPr lang="en-GB" sz="1900" b="1" u="sng" dirty="0" smtClean="0"/>
              <a:t>loss</a:t>
            </a:r>
            <a:r>
              <a:rPr lang="en-GB" sz="1900" b="1" dirty="0" smtClean="0"/>
              <a:t> of jobs</a:t>
            </a:r>
            <a:r>
              <a:rPr lang="en-GB" sz="1900" dirty="0" smtClean="0"/>
              <a:t>, a </a:t>
            </a:r>
            <a:r>
              <a:rPr lang="en-GB" sz="1900" b="1" u="sng" dirty="0" smtClean="0"/>
              <a:t>decline</a:t>
            </a:r>
            <a:r>
              <a:rPr lang="en-GB" sz="1900" b="1" dirty="0" smtClean="0"/>
              <a:t> in real income</a:t>
            </a:r>
            <a:r>
              <a:rPr lang="en-GB" sz="1900" dirty="0" smtClean="0"/>
              <a:t>, a </a:t>
            </a:r>
            <a:r>
              <a:rPr lang="en-GB" sz="1900" b="1" u="sng" dirty="0" smtClean="0"/>
              <a:t>slowdown</a:t>
            </a:r>
            <a:r>
              <a:rPr lang="en-GB" sz="1900" b="1" dirty="0" smtClean="0"/>
              <a:t> in industrial production and manufacturing </a:t>
            </a:r>
            <a:r>
              <a:rPr lang="en-GB" sz="1900" dirty="0" smtClean="0"/>
              <a:t>and a </a:t>
            </a:r>
            <a:r>
              <a:rPr lang="en-GB" sz="1900" b="1" u="sng" dirty="0" smtClean="0"/>
              <a:t>slump</a:t>
            </a:r>
            <a:r>
              <a:rPr lang="en-GB" sz="1900" dirty="0" smtClean="0"/>
              <a:t> </a:t>
            </a:r>
            <a:r>
              <a:rPr lang="en-GB" sz="1900" b="1" dirty="0" smtClean="0"/>
              <a:t>in consumer spending </a:t>
            </a:r>
            <a:r>
              <a:rPr lang="en-GB" sz="1900" dirty="0" smtClean="0"/>
              <a:t>- spending that drives more the economy</a:t>
            </a:r>
          </a:p>
          <a:p>
            <a:pPr marL="271463" indent="-271463"/>
            <a:r>
              <a:rPr lang="en-GB" sz="1900" dirty="0" smtClean="0"/>
              <a:t>Disposable income is reduced considerably because sales revenues and profits decline </a:t>
            </a:r>
            <a:r>
              <a:rPr lang="en-GB" sz="1900" dirty="0" smtClean="0">
                <a:sym typeface="Wingdings" pitchFamily="2" charset="2"/>
              </a:rPr>
              <a:t></a:t>
            </a:r>
            <a:r>
              <a:rPr lang="en-GB" sz="1900" dirty="0" smtClean="0"/>
              <a:t> manufacturer will cut back on hiring new employees</a:t>
            </a:r>
          </a:p>
          <a:p>
            <a:pPr marL="271463" indent="-271463"/>
            <a:r>
              <a:rPr lang="en-GB" sz="1900" dirty="0" smtClean="0"/>
              <a:t>In the last century there has been a recession every 7 to 10 years and these last on average 2 years. Post War 1918, great Depression 1929-33, Post War depression 1945-47, 4 Day week 1974, Housing collapse 1990, Dot.com bubble burst, 1999, 2007. Companies cannot predict when the recession will happen and often do not prepare for it. When the going is good then why rock the boat.</a:t>
            </a:r>
          </a:p>
          <a:p>
            <a:pPr marL="271463" indent="-271463"/>
            <a:r>
              <a:rPr lang="en-GB" sz="1900" dirty="0" smtClean="0"/>
              <a:t>Other countries face similar recessions but this can be spurred on by political change or regime change.</a:t>
            </a:r>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LO3 - The impact of the economic environment - </a:t>
            </a:r>
            <a:r>
              <a:rPr lang="en-GB" sz="1800" b="0" dirty="0" smtClean="0"/>
              <a:t>Changes </a:t>
            </a:r>
            <a:r>
              <a:rPr lang="en-GB" sz="1800" b="0" dirty="0"/>
              <a:t>in </a:t>
            </a:r>
            <a:r>
              <a:rPr lang="en-GB" sz="1800" b="0" dirty="0" smtClean="0"/>
              <a:t>Trade </a:t>
            </a:r>
            <a:r>
              <a:rPr lang="en-GB" sz="1800" b="0" dirty="0"/>
              <a:t>C</a:t>
            </a:r>
            <a:r>
              <a:rPr lang="en-GB" sz="1800" b="0" dirty="0" smtClean="0"/>
              <a:t>ycle</a:t>
            </a:r>
            <a:endParaRPr lang="en-GB" sz="1800" b="0" dirty="0"/>
          </a:p>
        </p:txBody>
      </p:sp>
    </p:spTree>
    <p:extLst>
      <p:ext uri="{BB962C8B-B14F-4D97-AF65-F5344CB8AC3E}">
        <p14:creationId xmlns:p14="http://schemas.microsoft.com/office/powerpoint/2010/main" val="197740072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4929222"/>
          </a:xfrm>
        </p:spPr>
        <p:txBody>
          <a:bodyPr>
            <a:noAutofit/>
          </a:bodyPr>
          <a:lstStyle/>
          <a:p>
            <a:pPr marL="342900" indent="-342900"/>
            <a:r>
              <a:rPr lang="en-GB" sz="2000" dirty="0" smtClean="0"/>
              <a:t>Where business decisions/choices impact other areas of the business (internally or externally).</a:t>
            </a:r>
          </a:p>
          <a:p>
            <a:pPr marL="342900" indent="-342900"/>
            <a:r>
              <a:rPr lang="en-GB" sz="2000" dirty="0" smtClean="0"/>
              <a:t>The </a:t>
            </a:r>
            <a:r>
              <a:rPr lang="en-GB" sz="2000" b="1" dirty="0" smtClean="0"/>
              <a:t>ripple effect</a:t>
            </a:r>
            <a:r>
              <a:rPr lang="en-GB" sz="2000" dirty="0" smtClean="0"/>
              <a:t> is a term used to describe a situation where, like the ever expanding ripples across water when an object is dropped into it, an effect from an initial state can be followed outwards incrementally.</a:t>
            </a:r>
          </a:p>
          <a:p>
            <a:pPr marL="342900" indent="-342900"/>
            <a:r>
              <a:rPr lang="en-GB" sz="2000" dirty="0" smtClean="0"/>
              <a:t>Ripple Effect Example – Building Trade</a:t>
            </a:r>
          </a:p>
          <a:p>
            <a:pPr lvl="1"/>
            <a:r>
              <a:rPr lang="en-GB" sz="1800" dirty="0" smtClean="0"/>
              <a:t>A labourer (electrician, plumber, plaster, builder) that would normally fix up house(s) are sitting tight</a:t>
            </a:r>
          </a:p>
          <a:p>
            <a:pPr lvl="1"/>
            <a:r>
              <a:rPr lang="en-GB" sz="1800" dirty="0" smtClean="0"/>
              <a:t>This in turn impacts Do-It-Yourself retailers (B&amp;Q, Wickes, Focus, etc...) with” fix it” people</a:t>
            </a:r>
          </a:p>
          <a:p>
            <a:pPr lvl="1"/>
            <a:r>
              <a:rPr lang="en-GB" sz="1800" dirty="0" smtClean="0"/>
              <a:t>So Do-It-Yourself retailers buy less from their suppliers</a:t>
            </a:r>
          </a:p>
          <a:p>
            <a:pPr lvl="1"/>
            <a:r>
              <a:rPr lang="en-GB" sz="1800" dirty="0" smtClean="0"/>
              <a:t>The suppliers need to lower staff in order to make ends meet</a:t>
            </a:r>
          </a:p>
          <a:p>
            <a:pPr lvl="1"/>
            <a:r>
              <a:rPr lang="en-GB" sz="1800" dirty="0" smtClean="0"/>
              <a:t>Staff can’t find jobs so they start to hold on to their money and hence the cycle repeats</a:t>
            </a:r>
          </a:p>
          <a:p>
            <a:pPr marL="285750" lvl="1" indent="-285750"/>
            <a:r>
              <a:rPr lang="en-GB" sz="1800" dirty="0" smtClean="0"/>
              <a:t>Ripple effects can be predicted by managing suppliers and watching the market but their influence takes time to get over.</a:t>
            </a:r>
          </a:p>
        </p:txBody>
      </p:sp>
      <p:sp>
        <p:nvSpPr>
          <p:cNvPr id="16" name="Title 2"/>
          <p:cNvSpPr txBox="1">
            <a:spLocks/>
          </p:cNvSpPr>
          <p:nvPr/>
        </p:nvSpPr>
        <p:spPr>
          <a:xfrm>
            <a:off x="179512" y="116632"/>
            <a:ext cx="8738492"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LO3 - The impact of the economic environment – Ripple Effect</a:t>
            </a:r>
            <a:endParaRPr lang="en-GB" sz="2200" dirty="0"/>
          </a:p>
        </p:txBody>
      </p:sp>
    </p:spTree>
    <p:extLst>
      <p:ext uri="{BB962C8B-B14F-4D97-AF65-F5344CB8AC3E}">
        <p14:creationId xmlns:p14="http://schemas.microsoft.com/office/powerpoint/2010/main" val="3393783736"/>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6952</TotalTime>
  <Words>6017</Words>
  <Application>Microsoft Office PowerPoint</Application>
  <PresentationFormat>On-screen Show (4:3)</PresentationFormat>
  <Paragraphs>434</Paragraphs>
  <Slides>37</Slides>
  <Notes>35</Notes>
  <HiddenSlides>27</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Concourse</vt:lpstr>
      <vt:lpstr>PowerPoint Presentation</vt:lpstr>
      <vt:lpstr>LO2 - Assessment Criteria</vt:lpstr>
      <vt:lpstr>Assessment Criteria P5, M2, D2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Assessment Tasks</vt:lpstr>
      <vt:lpstr>Assessment Tasks</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176</cp:revision>
  <dcterms:created xsi:type="dcterms:W3CDTF">2010-12-28T13:51:34Z</dcterms:created>
  <dcterms:modified xsi:type="dcterms:W3CDTF">2014-05-29T19:15:04Z</dcterms:modified>
</cp:coreProperties>
</file>